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257" r:id="rId3"/>
    <p:sldId id="258" r:id="rId4"/>
    <p:sldId id="269" r:id="rId5"/>
    <p:sldId id="270" r:id="rId6"/>
    <p:sldId id="259" r:id="rId7"/>
    <p:sldId id="260" r:id="rId8"/>
    <p:sldId id="265" r:id="rId9"/>
    <p:sldId id="266" r:id="rId10"/>
    <p:sldId id="267" r:id="rId11"/>
    <p:sldId id="261" r:id="rId12"/>
    <p:sldId id="262" r:id="rId13"/>
    <p:sldId id="271" r:id="rId14"/>
    <p:sldId id="272" r:id="rId15"/>
    <p:sldId id="273" r:id="rId16"/>
    <p:sldId id="274" r:id="rId17"/>
    <p:sldId id="264" r:id="rId18"/>
    <p:sldId id="276" r:id="rId19"/>
    <p:sldId id="275" r:id="rId20"/>
    <p:sldId id="283" r:id="rId21"/>
    <p:sldId id="277" r:id="rId22"/>
    <p:sldId id="278" r:id="rId23"/>
    <p:sldId id="279" r:id="rId24"/>
    <p:sldId id="280" r:id="rId25"/>
    <p:sldId id="282" r:id="rId26"/>
    <p:sldId id="284" r:id="rId27"/>
    <p:sldId id="285"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818"/>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7582" autoAdjust="0"/>
  </p:normalViewPr>
  <p:slideViewPr>
    <p:cSldViewPr snapToGrid="0">
      <p:cViewPr varScale="1">
        <p:scale>
          <a:sx n="72" d="100"/>
          <a:sy n="72" d="100"/>
        </p:scale>
        <p:origin x="1080" y="62"/>
      </p:cViewPr>
      <p:guideLst/>
    </p:cSldViewPr>
  </p:slideViewPr>
  <p:outlineViewPr>
    <p:cViewPr>
      <p:scale>
        <a:sx n="33" d="100"/>
        <a:sy n="33" d="100"/>
      </p:scale>
      <p:origin x="0" y="-16278"/>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3F265-2CB7-48F2-BD3B-8B6DBEFF3271}" type="datetimeFigureOut">
              <a:rPr lang="en-MY" smtClean="0"/>
              <a:t>22/10/2025</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0B992-F33D-475B-90F5-CC6D1A99B919}" type="slidenum">
              <a:rPr lang="en-MY" smtClean="0"/>
              <a:t>‹#›</a:t>
            </a:fld>
            <a:endParaRPr lang="en-MY"/>
          </a:p>
        </p:txBody>
      </p:sp>
    </p:spTree>
    <p:extLst>
      <p:ext uri="{BB962C8B-B14F-4D97-AF65-F5344CB8AC3E}">
        <p14:creationId xmlns:p14="http://schemas.microsoft.com/office/powerpoint/2010/main" val="385316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C890B992-F33D-475B-90F5-CC6D1A99B919}" type="slidenum">
              <a:rPr lang="en-MY" smtClean="0"/>
              <a:t>1</a:t>
            </a:fld>
            <a:endParaRPr lang="en-MY"/>
          </a:p>
        </p:txBody>
      </p:sp>
    </p:spTree>
    <p:extLst>
      <p:ext uri="{BB962C8B-B14F-4D97-AF65-F5344CB8AC3E}">
        <p14:creationId xmlns:p14="http://schemas.microsoft.com/office/powerpoint/2010/main" val="1758303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SK utilizes fourth order moments in the data to detect RFI within Gaussian noise</a:t>
            </a:r>
          </a:p>
          <a:p>
            <a:pPr marL="171450" indent="-171450">
              <a:buFontTx/>
              <a:buChar char="-"/>
            </a:pPr>
            <a:r>
              <a:rPr lang="en-US" dirty="0"/>
              <a:t>Generalized spectral kurtosis (GSK) the includes the time-averaging factor so that the algorithm works with standard correlators</a:t>
            </a:r>
          </a:p>
          <a:p>
            <a:pPr marL="171450" indent="-171450">
              <a:buFontTx/>
              <a:buChar char="-"/>
            </a:pPr>
            <a:r>
              <a:rPr lang="en-US" dirty="0"/>
              <a:t>Can be applied in instruments’ FPGA backends, and it has been seen to be effective various instruments</a:t>
            </a:r>
          </a:p>
          <a:p>
            <a:pPr marL="171450" indent="-171450">
              <a:buFontTx/>
              <a:buChar char="-"/>
            </a:pPr>
            <a:r>
              <a:rPr lang="en-US" dirty="0"/>
              <a:t>This the GSK estimator, and the shape factor, d is what determines how </a:t>
            </a:r>
            <a:r>
              <a:rPr lang="en-US" i="1" dirty="0"/>
              <a:t>skewed</a:t>
            </a:r>
            <a:r>
              <a:rPr lang="en-US" i="0" dirty="0"/>
              <a:t> the noise is</a:t>
            </a:r>
          </a:p>
          <a:p>
            <a:pPr marL="171450" indent="-171450">
              <a:buFontTx/>
              <a:buChar char="-"/>
            </a:pPr>
            <a:r>
              <a:rPr lang="en-US" i="0" dirty="0"/>
              <a:t>Traditionally the shape factor depends on the mean SK value, but here we use the median to try to reduce the effects of very strong RFI</a:t>
            </a:r>
          </a:p>
          <a:p>
            <a:pPr marL="171450" indent="-171450">
              <a:buFontTx/>
              <a:buChar char="-"/>
            </a:pPr>
            <a:r>
              <a:rPr lang="en-US" i="0" dirty="0"/>
              <a:t>The distribution is then approximated using the Pearson Type II PDF, and the bounds for the cumulative function is set to a false alarm probability of 0.134%, which corresponds to the usual 3-sigma</a:t>
            </a:r>
            <a:endParaRPr lang="en-MY" dirty="0"/>
          </a:p>
        </p:txBody>
      </p:sp>
      <p:sp>
        <p:nvSpPr>
          <p:cNvPr id="4" name="Slide Number Placeholder 3"/>
          <p:cNvSpPr>
            <a:spLocks noGrp="1"/>
          </p:cNvSpPr>
          <p:nvPr>
            <p:ph type="sldNum" sz="quarter" idx="5"/>
          </p:nvPr>
        </p:nvSpPr>
        <p:spPr/>
        <p:txBody>
          <a:bodyPr/>
          <a:lstStyle/>
          <a:p>
            <a:fld id="{C890B992-F33D-475B-90F5-CC6D1A99B919}" type="slidenum">
              <a:rPr lang="en-MY" smtClean="0"/>
              <a:t>10</a:t>
            </a:fld>
            <a:endParaRPr lang="en-MY"/>
          </a:p>
        </p:txBody>
      </p:sp>
    </p:spTree>
    <p:extLst>
      <p:ext uri="{BB962C8B-B14F-4D97-AF65-F5344CB8AC3E}">
        <p14:creationId xmlns:p14="http://schemas.microsoft.com/office/powerpoint/2010/main" val="104443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Higher flagging percentages as expected in UM data compared to GL</a:t>
            </a:r>
          </a:p>
          <a:p>
            <a:pPr marL="171450" indent="-171450">
              <a:buFontTx/>
              <a:buChar char="-"/>
            </a:pPr>
            <a:r>
              <a:rPr lang="en-US" dirty="0"/>
              <a:t>Other then the natural results of higher sources of interference in urban environments, we suggest other potential reasonings</a:t>
            </a:r>
          </a:p>
          <a:p>
            <a:pPr marL="171450" indent="-171450">
              <a:buFontTx/>
              <a:buChar char="-"/>
            </a:pPr>
            <a:r>
              <a:rPr lang="en-US" dirty="0"/>
              <a:t>Mathematically, a biased SK shape factor can increase the false flagging percentage, but we can put that aside as we are using the median instead, there can be physical reasons</a:t>
            </a:r>
          </a:p>
          <a:p>
            <a:pPr marL="171450" indent="-171450">
              <a:buFontTx/>
              <a:buChar char="-"/>
            </a:pPr>
            <a:r>
              <a:rPr lang="en-US" dirty="0"/>
              <a:t>Strong narrowband signals can leak into </a:t>
            </a:r>
            <a:r>
              <a:rPr lang="en-US" dirty="0" err="1"/>
              <a:t>neighbouring</a:t>
            </a:r>
            <a:r>
              <a:rPr lang="en-US" dirty="0"/>
              <a:t> channels after digitization</a:t>
            </a:r>
          </a:p>
          <a:p>
            <a:pPr marL="171450" indent="-171450">
              <a:buFontTx/>
              <a:buChar char="-"/>
            </a:pPr>
            <a:r>
              <a:rPr lang="en-US" dirty="0"/>
              <a:t>Poorly tuned electronics can cause non-linear intermodulation which produce harmonics and intermediate terms at other frequencies, and therefore mimic a broadband interference</a:t>
            </a:r>
          </a:p>
          <a:p>
            <a:pPr marL="171450" indent="-171450">
              <a:buFontTx/>
              <a:buChar char="-"/>
            </a:pPr>
            <a:r>
              <a:rPr lang="en-US" dirty="0"/>
              <a:t>Reflections and multipath propagation can then modify radio emissions just like the intermodulation but with a more continuous effect</a:t>
            </a:r>
          </a:p>
          <a:p>
            <a:endParaRPr lang="en-MY" dirty="0"/>
          </a:p>
        </p:txBody>
      </p:sp>
      <p:sp>
        <p:nvSpPr>
          <p:cNvPr id="4" name="Slide Number Placeholder 3"/>
          <p:cNvSpPr>
            <a:spLocks noGrp="1"/>
          </p:cNvSpPr>
          <p:nvPr>
            <p:ph type="sldNum" sz="quarter" idx="5"/>
          </p:nvPr>
        </p:nvSpPr>
        <p:spPr/>
        <p:txBody>
          <a:bodyPr/>
          <a:lstStyle/>
          <a:p>
            <a:fld id="{C890B992-F33D-475B-90F5-CC6D1A99B919}" type="slidenum">
              <a:rPr lang="en-MY" smtClean="0"/>
              <a:t>11</a:t>
            </a:fld>
            <a:endParaRPr lang="en-MY"/>
          </a:p>
        </p:txBody>
      </p:sp>
    </p:spTree>
    <p:extLst>
      <p:ext uri="{BB962C8B-B14F-4D97-AF65-F5344CB8AC3E}">
        <p14:creationId xmlns:p14="http://schemas.microsoft.com/office/powerpoint/2010/main" val="3017866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Second part of the results and discussion focuses on categorizing the RFI groups that we see, compare them with spectrum allocation, and to characterize any physical phenomena based on the patterns</a:t>
            </a:r>
          </a:p>
          <a:p>
            <a:pPr marL="171450" indent="-171450">
              <a:buFontTx/>
              <a:buChar char="-"/>
            </a:pPr>
            <a:r>
              <a:rPr lang="en-MY" dirty="0"/>
              <a:t>Split the RFI groups into two types: Persistent i.e. RFI signals with a high duty cycle, and Transients i.e. signals with duty cycles less than 50%</a:t>
            </a:r>
          </a:p>
          <a:p>
            <a:pPr marL="171450" indent="-171450">
              <a:buFontTx/>
              <a:buChar char="-"/>
            </a:pPr>
            <a:r>
              <a:rPr lang="en-MY" dirty="0"/>
              <a:t>Compare with the ITU Spectrum Allocation document and the Malaysian Communication and Multimedia Commission Spectrum Allocation 2022 document</a:t>
            </a:r>
          </a:p>
        </p:txBody>
      </p:sp>
      <p:sp>
        <p:nvSpPr>
          <p:cNvPr id="4" name="Slide Number Placeholder 3"/>
          <p:cNvSpPr>
            <a:spLocks noGrp="1"/>
          </p:cNvSpPr>
          <p:nvPr>
            <p:ph type="sldNum" sz="quarter" idx="5"/>
          </p:nvPr>
        </p:nvSpPr>
        <p:spPr/>
        <p:txBody>
          <a:bodyPr/>
          <a:lstStyle/>
          <a:p>
            <a:fld id="{C890B992-F33D-475B-90F5-CC6D1A99B919}" type="slidenum">
              <a:rPr lang="en-MY" smtClean="0"/>
              <a:t>12</a:t>
            </a:fld>
            <a:endParaRPr lang="en-MY"/>
          </a:p>
        </p:txBody>
      </p:sp>
    </p:spTree>
    <p:extLst>
      <p:ext uri="{BB962C8B-B14F-4D97-AF65-F5344CB8AC3E}">
        <p14:creationId xmlns:p14="http://schemas.microsoft.com/office/powerpoint/2010/main" val="7702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RFI-P1: 0 – 31.25 MHz</a:t>
            </a:r>
          </a:p>
          <a:p>
            <a:pPr marL="171450" indent="-171450">
              <a:buFontTx/>
              <a:buChar char="-"/>
            </a:pPr>
            <a:r>
              <a:rPr lang="en-US" dirty="0"/>
              <a:t>Range allocated to various uses including mobile services, broadcasting, maritime, and amateur use</a:t>
            </a:r>
          </a:p>
          <a:p>
            <a:pPr marL="171450" indent="-171450">
              <a:buFontTx/>
              <a:buChar char="-"/>
            </a:pPr>
            <a:r>
              <a:rPr lang="en-MY" dirty="0"/>
              <a:t>Can also further divide into two</a:t>
            </a:r>
          </a:p>
          <a:p>
            <a:pPr marL="171450" indent="-171450">
              <a:buFontTx/>
              <a:buChar char="-"/>
            </a:pPr>
            <a:r>
              <a:rPr lang="en-MY" dirty="0"/>
              <a:t>Signals below 5 MHz has consistent emission over the entire day, only via direct propagation and ground-reflected waves, which is why the emissions are relatively stable, but in contrast, signals above 5 MHz </a:t>
            </a:r>
            <a:r>
              <a:rPr lang="en-MY"/>
              <a:t>has a </a:t>
            </a:r>
            <a:r>
              <a:rPr lang="en-MY" dirty="0"/>
              <a:t>pattern that changes over time</a:t>
            </a:r>
          </a:p>
          <a:p>
            <a:pPr marL="171450" indent="-171450">
              <a:buFontTx/>
              <a:buChar char="-"/>
            </a:pPr>
            <a:r>
              <a:rPr lang="en-MY" dirty="0"/>
              <a:t>Compare peak emission frequency with solar altitude *** and we found a very strong positive correlation</a:t>
            </a:r>
          </a:p>
          <a:p>
            <a:pPr marL="171450" indent="-171450">
              <a:buFontTx/>
              <a:buChar char="-"/>
            </a:pPr>
            <a:r>
              <a:rPr lang="en-MY" dirty="0"/>
              <a:t>Signals below 35 MHz are usually dominated by skywave propagation i.e. radio signals reflecting off the ionospheric E layer, which in communications allows for signals to travel much further without the blocking due to Earth’s curvature</a:t>
            </a:r>
          </a:p>
          <a:p>
            <a:pPr marL="171450" indent="-171450">
              <a:buFontTx/>
              <a:buChar char="-"/>
            </a:pPr>
            <a:r>
              <a:rPr lang="en-MY" dirty="0"/>
              <a:t>The diurnal nature comes in when the Lyman-alpha and X-ray solar radiation during daytime ionizes the ionospheric D layer, making it more opaque to low-frequencies, so only high-frequency signals pass through and gets reflected; at night, the D layer thins and the opposite effect is achieved</a:t>
            </a:r>
          </a:p>
          <a:p>
            <a:pPr marL="171450" indent="-171450">
              <a:buFontTx/>
              <a:buChar char="-"/>
            </a:pPr>
            <a:r>
              <a:rPr lang="en-MY" dirty="0"/>
              <a:t>Notice the small-scale disturbances that are seen in the data, *** able to match multiple class-C solar flares, which suggests that deviations in the diurnal data are indeed solar-induced</a:t>
            </a:r>
          </a:p>
        </p:txBody>
      </p:sp>
      <p:sp>
        <p:nvSpPr>
          <p:cNvPr id="4" name="Slide Number Placeholder 3"/>
          <p:cNvSpPr>
            <a:spLocks noGrp="1"/>
          </p:cNvSpPr>
          <p:nvPr>
            <p:ph type="sldNum" sz="quarter" idx="5"/>
          </p:nvPr>
        </p:nvSpPr>
        <p:spPr/>
        <p:txBody>
          <a:bodyPr/>
          <a:lstStyle/>
          <a:p>
            <a:fld id="{C890B992-F33D-475B-90F5-CC6D1A99B919}" type="slidenum">
              <a:rPr lang="en-MY" smtClean="0"/>
              <a:t>13</a:t>
            </a:fld>
            <a:endParaRPr lang="en-MY"/>
          </a:p>
        </p:txBody>
      </p:sp>
    </p:spTree>
    <p:extLst>
      <p:ext uri="{BB962C8B-B14F-4D97-AF65-F5344CB8AC3E}">
        <p14:creationId xmlns:p14="http://schemas.microsoft.com/office/powerpoint/2010/main" val="74598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RFI-P2: 86 – 108 MHz</a:t>
            </a:r>
          </a:p>
          <a:p>
            <a:pPr marL="171450" indent="-171450">
              <a:buFontTx/>
              <a:buChar char="-"/>
            </a:pPr>
            <a:r>
              <a:rPr lang="en-US" dirty="0"/>
              <a:t>Range allocated to mobile services, mainly occupied by FM analogue radio broadcast, similar to other </a:t>
            </a:r>
            <a:r>
              <a:rPr lang="en-US" dirty="0" err="1"/>
              <a:t>monitorings</a:t>
            </a:r>
            <a:r>
              <a:rPr lang="en-US" dirty="0"/>
              <a:t> in Malaysia and the rest of Southeast Asia</a:t>
            </a:r>
          </a:p>
          <a:p>
            <a:pPr marL="171450" indent="-171450">
              <a:buFontTx/>
              <a:buChar char="-"/>
            </a:pPr>
            <a:r>
              <a:rPr lang="en-US" dirty="0"/>
              <a:t>RFI-P3: 168 – 171 MHz</a:t>
            </a:r>
          </a:p>
          <a:p>
            <a:pPr marL="171450" indent="-171450">
              <a:buFontTx/>
              <a:buChar char="-"/>
            </a:pPr>
            <a:r>
              <a:rPr lang="en-US" dirty="0"/>
              <a:t>ITU designates to mobile services, but in the Malaysian spectrum allocation it is allocated to the Malaysian government</a:t>
            </a:r>
            <a:endParaRPr lang="en-MY" dirty="0"/>
          </a:p>
        </p:txBody>
      </p:sp>
      <p:sp>
        <p:nvSpPr>
          <p:cNvPr id="4" name="Slide Number Placeholder 3"/>
          <p:cNvSpPr>
            <a:spLocks noGrp="1"/>
          </p:cNvSpPr>
          <p:nvPr>
            <p:ph type="sldNum" sz="quarter" idx="5"/>
          </p:nvPr>
        </p:nvSpPr>
        <p:spPr/>
        <p:txBody>
          <a:bodyPr/>
          <a:lstStyle/>
          <a:p>
            <a:fld id="{C890B992-F33D-475B-90F5-CC6D1A99B919}" type="slidenum">
              <a:rPr lang="en-MY" smtClean="0"/>
              <a:t>14</a:t>
            </a:fld>
            <a:endParaRPr lang="en-MY"/>
          </a:p>
        </p:txBody>
      </p:sp>
    </p:spTree>
    <p:extLst>
      <p:ext uri="{BB962C8B-B14F-4D97-AF65-F5344CB8AC3E}">
        <p14:creationId xmlns:p14="http://schemas.microsoft.com/office/powerpoint/2010/main" val="420736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RFI-T1: 32 – 57 MHz</a:t>
            </a:r>
          </a:p>
          <a:p>
            <a:pPr marL="171450" indent="-171450">
              <a:buFontTx/>
              <a:buChar char="-"/>
            </a:pPr>
            <a:r>
              <a:rPr lang="en-US" dirty="0"/>
              <a:t>Various uses based on spectrum allocation</a:t>
            </a:r>
          </a:p>
          <a:p>
            <a:pPr marL="171450" indent="-171450">
              <a:buFontTx/>
              <a:buChar char="-"/>
            </a:pPr>
            <a:r>
              <a:rPr lang="en-US" dirty="0"/>
              <a:t>Interesting feature in UM data: Transient signals at 50 MHz with width of 10 MHz</a:t>
            </a:r>
          </a:p>
          <a:p>
            <a:pPr marL="171450" indent="-171450">
              <a:buFontTx/>
              <a:buChar char="-"/>
            </a:pPr>
            <a:r>
              <a:rPr lang="en-US" dirty="0"/>
              <a:t>Suggested as a new VHF digital communication radio emission, previously unused due to inefficient skywave propagation</a:t>
            </a:r>
          </a:p>
          <a:p>
            <a:pPr marL="171450" indent="-171450">
              <a:buFontTx/>
              <a:buChar char="-"/>
            </a:pPr>
            <a:r>
              <a:rPr lang="en-US" dirty="0"/>
              <a:t>But presence of electrons may augment the propagation of such signals, *** checking VTEC maps, southern hump of the equatorial atmospheric anomaly traverses over Malaysia when the signals are present</a:t>
            </a:r>
          </a:p>
          <a:p>
            <a:pPr marL="171450" indent="-171450">
              <a:buFontTx/>
              <a:buChar char="-"/>
            </a:pPr>
            <a:r>
              <a:rPr lang="en-US" dirty="0"/>
              <a:t>RFI-T2: 120 – 138 MHz</a:t>
            </a:r>
          </a:p>
          <a:p>
            <a:pPr marL="171450" indent="-171450">
              <a:buFontTx/>
              <a:buChar char="-"/>
            </a:pPr>
            <a:r>
              <a:rPr lang="en-US" dirty="0"/>
              <a:t>Allocated to aeronautical mobile services or </a:t>
            </a:r>
            <a:r>
              <a:rPr lang="en-US" dirty="0" err="1"/>
              <a:t>airband</a:t>
            </a:r>
            <a:r>
              <a:rPr lang="en-US" dirty="0"/>
              <a:t>, also designated to aeronautical emergency or distress communication in all regions</a:t>
            </a:r>
            <a:endParaRPr lang="en-MY" dirty="0"/>
          </a:p>
        </p:txBody>
      </p:sp>
      <p:sp>
        <p:nvSpPr>
          <p:cNvPr id="4" name="Slide Number Placeholder 3"/>
          <p:cNvSpPr>
            <a:spLocks noGrp="1"/>
          </p:cNvSpPr>
          <p:nvPr>
            <p:ph type="sldNum" sz="quarter" idx="5"/>
          </p:nvPr>
        </p:nvSpPr>
        <p:spPr/>
        <p:txBody>
          <a:bodyPr/>
          <a:lstStyle/>
          <a:p>
            <a:fld id="{C890B992-F33D-475B-90F5-CC6D1A99B919}" type="slidenum">
              <a:rPr lang="en-MY" smtClean="0"/>
              <a:t>15</a:t>
            </a:fld>
            <a:endParaRPr lang="en-MY"/>
          </a:p>
        </p:txBody>
      </p:sp>
    </p:spTree>
    <p:extLst>
      <p:ext uri="{BB962C8B-B14F-4D97-AF65-F5344CB8AC3E}">
        <p14:creationId xmlns:p14="http://schemas.microsoft.com/office/powerpoint/2010/main" val="2401580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Summary of spectrum allocation comparison</a:t>
            </a:r>
          </a:p>
          <a:p>
            <a:pPr marL="171450" indent="-171450">
              <a:buFontTx/>
              <a:buChar char="-"/>
            </a:pPr>
            <a:r>
              <a:rPr lang="en-US" dirty="0"/>
              <a:t>The next section of the paper discusses about RFI mitigation techniques, not going to go through in detail, just briefly mention</a:t>
            </a:r>
          </a:p>
          <a:p>
            <a:pPr marL="171450" indent="-171450">
              <a:buFontTx/>
              <a:buChar char="-"/>
            </a:pPr>
            <a:r>
              <a:rPr lang="en-US" dirty="0"/>
              <a:t>For post-observation methods, we tested out two methods: Median absolute deviation (MAD) filtering as well as autocleaning using discrete wavelet transforms (DWT)</a:t>
            </a:r>
          </a:p>
          <a:p>
            <a:pPr marL="171450" indent="-171450">
              <a:buFontTx/>
              <a:buChar char="-"/>
            </a:pPr>
            <a:r>
              <a:rPr lang="en-US" dirty="0"/>
              <a:t>Also discussed on literatures regarding machine learning methods to mitigate RFI</a:t>
            </a:r>
          </a:p>
          <a:p>
            <a:pPr marL="171450" indent="-171450">
              <a:buFontTx/>
              <a:buChar char="-"/>
            </a:pPr>
            <a:r>
              <a:rPr lang="en-US" dirty="0"/>
              <a:t>For physical RFI suppression, we tested out frequency filters, specifically using a simple band stop filter targeted at RFI-P2, see positive results in a short monitoring test</a:t>
            </a:r>
          </a:p>
          <a:p>
            <a:pPr marL="171450" indent="-171450">
              <a:buFontTx/>
              <a:buChar char="-"/>
            </a:pPr>
            <a:r>
              <a:rPr lang="en-US" dirty="0"/>
              <a:t>Also discussed on adaptive frequency filters which can estimate and filter the RFI waveform continuously</a:t>
            </a:r>
            <a:r>
              <a:rPr lang="en-MY" dirty="0"/>
              <a:t>, as well as on spatial filtering using direction of arrival techniques and naturally using cross-correlation VLBI data which emulates local RFI spatial filtering</a:t>
            </a:r>
          </a:p>
          <a:p>
            <a:pPr marL="171450" indent="-171450">
              <a:buFontTx/>
              <a:buChar char="-"/>
            </a:pPr>
            <a:r>
              <a:rPr lang="en-MY" dirty="0"/>
              <a:t>Overall, best method would be to combine both spatial suppression and post-observation mitigation techniques</a:t>
            </a:r>
            <a:endParaRPr lang="en-US" dirty="0"/>
          </a:p>
        </p:txBody>
      </p:sp>
      <p:sp>
        <p:nvSpPr>
          <p:cNvPr id="4" name="Slide Number Placeholder 3"/>
          <p:cNvSpPr>
            <a:spLocks noGrp="1"/>
          </p:cNvSpPr>
          <p:nvPr>
            <p:ph type="sldNum" sz="quarter" idx="5"/>
          </p:nvPr>
        </p:nvSpPr>
        <p:spPr/>
        <p:txBody>
          <a:bodyPr/>
          <a:lstStyle/>
          <a:p>
            <a:fld id="{C890B992-F33D-475B-90F5-CC6D1A99B919}" type="slidenum">
              <a:rPr lang="en-MY" smtClean="0"/>
              <a:t>16</a:t>
            </a:fld>
            <a:endParaRPr lang="en-MY"/>
          </a:p>
        </p:txBody>
      </p:sp>
    </p:spTree>
    <p:extLst>
      <p:ext uri="{BB962C8B-B14F-4D97-AF65-F5344CB8AC3E}">
        <p14:creationId xmlns:p14="http://schemas.microsoft.com/office/powerpoint/2010/main" val="243968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Next steps:</a:t>
            </a:r>
          </a:p>
          <a:p>
            <a:pPr marL="628650" lvl="1" indent="-171450">
              <a:buFontTx/>
              <a:buChar char="-"/>
            </a:pPr>
            <a:r>
              <a:rPr lang="en-US" dirty="0"/>
              <a:t>Year-round monitoring to capture longer term/seasonal variations in RFI</a:t>
            </a:r>
          </a:p>
          <a:p>
            <a:pPr marL="628650" lvl="1" indent="-171450">
              <a:buFontTx/>
              <a:buChar char="-"/>
            </a:pPr>
            <a:r>
              <a:rPr lang="en-US" dirty="0"/>
              <a:t>Wider frequency range to cover important radio astronomy frequencies (L, C, X, eventually Ku + K)</a:t>
            </a:r>
          </a:p>
          <a:p>
            <a:pPr marL="628650" lvl="1" indent="-171450">
              <a:buFontTx/>
              <a:buChar char="-"/>
            </a:pPr>
            <a:r>
              <a:rPr lang="en-US" dirty="0"/>
              <a:t>More locations to cover wider variation in environmental characteristics</a:t>
            </a:r>
            <a:endParaRPr lang="en-MY" dirty="0"/>
          </a:p>
        </p:txBody>
      </p:sp>
      <p:sp>
        <p:nvSpPr>
          <p:cNvPr id="4" name="Slide Number Placeholder 3"/>
          <p:cNvSpPr>
            <a:spLocks noGrp="1"/>
          </p:cNvSpPr>
          <p:nvPr>
            <p:ph type="sldNum" sz="quarter" idx="5"/>
          </p:nvPr>
        </p:nvSpPr>
        <p:spPr/>
        <p:txBody>
          <a:bodyPr/>
          <a:lstStyle/>
          <a:p>
            <a:fld id="{C890B992-F33D-475B-90F5-CC6D1A99B919}" type="slidenum">
              <a:rPr lang="en-MY" smtClean="0"/>
              <a:t>17</a:t>
            </a:fld>
            <a:endParaRPr lang="en-MY"/>
          </a:p>
        </p:txBody>
      </p:sp>
    </p:spTree>
    <p:extLst>
      <p:ext uri="{BB962C8B-B14F-4D97-AF65-F5344CB8AC3E}">
        <p14:creationId xmlns:p14="http://schemas.microsoft.com/office/powerpoint/2010/main" val="4162966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18</a:t>
            </a:fld>
            <a:endParaRPr lang="en-MY"/>
          </a:p>
        </p:txBody>
      </p:sp>
    </p:spTree>
    <p:extLst>
      <p:ext uri="{BB962C8B-B14F-4D97-AF65-F5344CB8AC3E}">
        <p14:creationId xmlns:p14="http://schemas.microsoft.com/office/powerpoint/2010/main" val="963650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19</a:t>
            </a:fld>
            <a:endParaRPr lang="en-MY"/>
          </a:p>
        </p:txBody>
      </p:sp>
    </p:spTree>
    <p:extLst>
      <p:ext uri="{BB962C8B-B14F-4D97-AF65-F5344CB8AC3E}">
        <p14:creationId xmlns:p14="http://schemas.microsoft.com/office/powerpoint/2010/main" val="2851282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Paper was published a couple months ago on Advances in Space Research, but not open access, can go to the </a:t>
            </a:r>
            <a:r>
              <a:rPr lang="en-US" dirty="0" err="1"/>
              <a:t>arxiv</a:t>
            </a:r>
            <a:r>
              <a:rPr lang="en-US" dirty="0"/>
              <a:t> link shown</a:t>
            </a:r>
          </a:p>
          <a:p>
            <a:pPr marL="171450" indent="-171450">
              <a:buFontTx/>
              <a:buChar char="-"/>
            </a:pPr>
            <a:r>
              <a:rPr lang="en-US" dirty="0"/>
              <a:t>Not going to introduce about RFI, based on previous presentations, NARIT team is very well-versed in the topic</a:t>
            </a:r>
          </a:p>
        </p:txBody>
      </p:sp>
      <p:sp>
        <p:nvSpPr>
          <p:cNvPr id="4" name="Slide Number Placeholder 3"/>
          <p:cNvSpPr>
            <a:spLocks noGrp="1"/>
          </p:cNvSpPr>
          <p:nvPr>
            <p:ph type="sldNum" sz="quarter" idx="5"/>
          </p:nvPr>
        </p:nvSpPr>
        <p:spPr/>
        <p:txBody>
          <a:bodyPr/>
          <a:lstStyle/>
          <a:p>
            <a:fld id="{C890B992-F33D-475B-90F5-CC6D1A99B919}" type="slidenum">
              <a:rPr lang="en-MY" smtClean="0"/>
              <a:t>2</a:t>
            </a:fld>
            <a:endParaRPr lang="en-MY"/>
          </a:p>
        </p:txBody>
      </p:sp>
    </p:spTree>
    <p:extLst>
      <p:ext uri="{BB962C8B-B14F-4D97-AF65-F5344CB8AC3E}">
        <p14:creationId xmlns:p14="http://schemas.microsoft.com/office/powerpoint/2010/main" val="216597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20</a:t>
            </a:fld>
            <a:endParaRPr lang="en-MY"/>
          </a:p>
        </p:txBody>
      </p:sp>
    </p:spTree>
    <p:extLst>
      <p:ext uri="{BB962C8B-B14F-4D97-AF65-F5344CB8AC3E}">
        <p14:creationId xmlns:p14="http://schemas.microsoft.com/office/powerpoint/2010/main" val="4264450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21</a:t>
            </a:fld>
            <a:endParaRPr lang="en-MY"/>
          </a:p>
        </p:txBody>
      </p:sp>
    </p:spTree>
    <p:extLst>
      <p:ext uri="{BB962C8B-B14F-4D97-AF65-F5344CB8AC3E}">
        <p14:creationId xmlns:p14="http://schemas.microsoft.com/office/powerpoint/2010/main" val="2054796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22</a:t>
            </a:fld>
            <a:endParaRPr lang="en-MY"/>
          </a:p>
        </p:txBody>
      </p:sp>
    </p:spTree>
    <p:extLst>
      <p:ext uri="{BB962C8B-B14F-4D97-AF65-F5344CB8AC3E}">
        <p14:creationId xmlns:p14="http://schemas.microsoft.com/office/powerpoint/2010/main" val="3445089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23</a:t>
            </a:fld>
            <a:endParaRPr lang="en-MY"/>
          </a:p>
        </p:txBody>
      </p:sp>
    </p:spTree>
    <p:extLst>
      <p:ext uri="{BB962C8B-B14F-4D97-AF65-F5344CB8AC3E}">
        <p14:creationId xmlns:p14="http://schemas.microsoft.com/office/powerpoint/2010/main" val="3349097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24</a:t>
            </a:fld>
            <a:endParaRPr lang="en-MY"/>
          </a:p>
        </p:txBody>
      </p:sp>
    </p:spTree>
    <p:extLst>
      <p:ext uri="{BB962C8B-B14F-4D97-AF65-F5344CB8AC3E}">
        <p14:creationId xmlns:p14="http://schemas.microsoft.com/office/powerpoint/2010/main" val="55612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25</a:t>
            </a:fld>
            <a:endParaRPr lang="en-MY"/>
          </a:p>
        </p:txBody>
      </p:sp>
    </p:spTree>
    <p:extLst>
      <p:ext uri="{BB962C8B-B14F-4D97-AF65-F5344CB8AC3E}">
        <p14:creationId xmlns:p14="http://schemas.microsoft.com/office/powerpoint/2010/main" val="161660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26</a:t>
            </a:fld>
            <a:endParaRPr lang="en-MY"/>
          </a:p>
        </p:txBody>
      </p:sp>
    </p:spTree>
    <p:extLst>
      <p:ext uri="{BB962C8B-B14F-4D97-AF65-F5344CB8AC3E}">
        <p14:creationId xmlns:p14="http://schemas.microsoft.com/office/powerpoint/2010/main" val="2764785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27</a:t>
            </a:fld>
            <a:endParaRPr lang="en-MY"/>
          </a:p>
        </p:txBody>
      </p:sp>
    </p:spTree>
    <p:extLst>
      <p:ext uri="{BB962C8B-B14F-4D97-AF65-F5344CB8AC3E}">
        <p14:creationId xmlns:p14="http://schemas.microsoft.com/office/powerpoint/2010/main" val="157543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28</a:t>
            </a:fld>
            <a:endParaRPr lang="en-MY"/>
          </a:p>
        </p:txBody>
      </p:sp>
    </p:spTree>
    <p:extLst>
      <p:ext uri="{BB962C8B-B14F-4D97-AF65-F5344CB8AC3E}">
        <p14:creationId xmlns:p14="http://schemas.microsoft.com/office/powerpoint/2010/main" val="164664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RFI monitoring began as pilot project to establish radio astronomy in Malaysia, so performed at research institutes</a:t>
            </a:r>
            <a:r>
              <a:rPr lang="en-MY" dirty="0"/>
              <a:t>: Institutes located in dense urban areas, strong RFI as expected from mobile telco, radio and TV broadcast, and satellite</a:t>
            </a:r>
          </a:p>
          <a:p>
            <a:pPr marL="171450" indent="-171450">
              <a:buFontTx/>
              <a:buChar char="-"/>
            </a:pPr>
            <a:r>
              <a:rPr lang="en-MY" dirty="0"/>
              <a:t>Some researchers characterized the clear correlation between population density and RFI levels, mainly due to dense telco at around 1000 and 1800 MHz</a:t>
            </a:r>
          </a:p>
          <a:p>
            <a:pPr marL="171450" indent="-171450">
              <a:buFontTx/>
              <a:buChar char="-"/>
            </a:pPr>
            <a:r>
              <a:rPr lang="en-MY" dirty="0"/>
              <a:t>Then look at rural areas (population density less than 150/km^2): Clear drop in RFI levels except in satellite bands</a:t>
            </a:r>
          </a:p>
          <a:p>
            <a:pPr marL="171450" indent="-171450">
              <a:buFontTx/>
              <a:buChar char="-"/>
            </a:pPr>
            <a:r>
              <a:rPr lang="en-MY" dirty="0"/>
              <a:t>Narrow band results in multiple radio astronomy windows are mixed, sometimes RFI-free, sometimes contaminated by sidebands/</a:t>
            </a:r>
            <a:r>
              <a:rPr lang="en-MY"/>
              <a:t>neighbouring channels</a:t>
            </a:r>
            <a:endParaRPr lang="en-MY" dirty="0"/>
          </a:p>
        </p:txBody>
      </p:sp>
      <p:sp>
        <p:nvSpPr>
          <p:cNvPr id="4" name="Slide Number Placeholder 3"/>
          <p:cNvSpPr>
            <a:spLocks noGrp="1"/>
          </p:cNvSpPr>
          <p:nvPr>
            <p:ph type="sldNum" sz="quarter" idx="5"/>
          </p:nvPr>
        </p:nvSpPr>
        <p:spPr/>
        <p:txBody>
          <a:bodyPr/>
          <a:lstStyle/>
          <a:p>
            <a:fld id="{C890B992-F33D-475B-90F5-CC6D1A99B919}" type="slidenum">
              <a:rPr lang="en-MY" smtClean="0"/>
              <a:t>3</a:t>
            </a:fld>
            <a:endParaRPr lang="en-MY"/>
          </a:p>
        </p:txBody>
      </p:sp>
    </p:spTree>
    <p:extLst>
      <p:ext uri="{BB962C8B-B14F-4D97-AF65-F5344CB8AC3E}">
        <p14:creationId xmlns:p14="http://schemas.microsoft.com/office/powerpoint/2010/main" val="2153785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Suggest RQZ and RNZ locations in Malaysia</a:t>
            </a:r>
          </a:p>
          <a:p>
            <a:pPr marL="171450" indent="-171450">
              <a:buFontTx/>
              <a:buChar char="-"/>
            </a:pPr>
            <a:r>
              <a:rPr lang="en-US" dirty="0"/>
              <a:t>List potential locations based on humidity/rainfall, population density, distance from telco and broadcast stations: Using minimum weightage method (shown in map)</a:t>
            </a:r>
          </a:p>
          <a:p>
            <a:pPr marL="171450" indent="-171450">
              <a:buFontTx/>
              <a:buChar char="-"/>
            </a:pPr>
            <a:r>
              <a:rPr lang="en-US" dirty="0"/>
              <a:t>Perform RFI measurements at candidates up to 4 GHz: Average noise all below ITU recommendation for radio astronomy</a:t>
            </a:r>
            <a:endParaRPr lang="en-MY" dirty="0"/>
          </a:p>
        </p:txBody>
      </p:sp>
      <p:sp>
        <p:nvSpPr>
          <p:cNvPr id="4" name="Slide Number Placeholder 3"/>
          <p:cNvSpPr>
            <a:spLocks noGrp="1"/>
          </p:cNvSpPr>
          <p:nvPr>
            <p:ph type="sldNum" sz="quarter" idx="5"/>
          </p:nvPr>
        </p:nvSpPr>
        <p:spPr/>
        <p:txBody>
          <a:bodyPr/>
          <a:lstStyle/>
          <a:p>
            <a:fld id="{C890B992-F33D-475B-90F5-CC6D1A99B919}" type="slidenum">
              <a:rPr lang="en-MY" smtClean="0"/>
              <a:t>4</a:t>
            </a:fld>
            <a:endParaRPr lang="en-MY"/>
          </a:p>
        </p:txBody>
      </p:sp>
    </p:spTree>
    <p:extLst>
      <p:ext uri="{BB962C8B-B14F-4D97-AF65-F5344CB8AC3E}">
        <p14:creationId xmlns:p14="http://schemas.microsoft.com/office/powerpoint/2010/main" val="992255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Most of the observations cover wide frequency ranges of up to 4 GHz: Large band separation, narrow band RFI loss</a:t>
            </a:r>
            <a:endParaRPr lang="en-MY" dirty="0"/>
          </a:p>
          <a:p>
            <a:pPr marL="171450" indent="-171450">
              <a:buFontTx/>
              <a:buChar char="-"/>
            </a:pPr>
            <a:r>
              <a:rPr lang="en-MY" dirty="0"/>
              <a:t>Narrow band measurements target above VHF</a:t>
            </a:r>
          </a:p>
          <a:p>
            <a:pPr marL="171450" indent="-171450">
              <a:buFontTx/>
              <a:buChar char="-"/>
            </a:pPr>
            <a:r>
              <a:rPr lang="en-MY" dirty="0"/>
              <a:t>Basic antennas means lower sensitivity</a:t>
            </a:r>
          </a:p>
          <a:p>
            <a:pPr marL="171450" indent="-171450">
              <a:buFontTx/>
              <a:buChar char="-"/>
            </a:pPr>
            <a:r>
              <a:rPr lang="en-MY" dirty="0"/>
              <a:t>RFI measurements done over large cadences and averaged: No info about time-dependence</a:t>
            </a:r>
          </a:p>
          <a:p>
            <a:pPr marL="171450" indent="-171450">
              <a:buFontTx/>
              <a:buChar char="-"/>
            </a:pPr>
            <a:r>
              <a:rPr lang="en-MY" dirty="0"/>
              <a:t>Minimal to no statistical evaluations used to detect RFI</a:t>
            </a:r>
            <a:endParaRPr lang="en-US" dirty="0"/>
          </a:p>
        </p:txBody>
      </p:sp>
      <p:sp>
        <p:nvSpPr>
          <p:cNvPr id="4" name="Slide Number Placeholder 3"/>
          <p:cNvSpPr>
            <a:spLocks noGrp="1"/>
          </p:cNvSpPr>
          <p:nvPr>
            <p:ph type="sldNum" sz="quarter" idx="5"/>
          </p:nvPr>
        </p:nvSpPr>
        <p:spPr/>
        <p:txBody>
          <a:bodyPr/>
          <a:lstStyle/>
          <a:p>
            <a:fld id="{C890B992-F33D-475B-90F5-CC6D1A99B919}" type="slidenum">
              <a:rPr lang="en-MY" smtClean="0"/>
              <a:t>5</a:t>
            </a:fld>
            <a:endParaRPr lang="en-MY"/>
          </a:p>
        </p:txBody>
      </p:sp>
    </p:spTree>
    <p:extLst>
      <p:ext uri="{BB962C8B-B14F-4D97-AF65-F5344CB8AC3E}">
        <p14:creationId xmlns:p14="http://schemas.microsoft.com/office/powerpoint/2010/main" val="143366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Main objective: Investigate the low frequency RFI dependence with time in Malaysia to survey our prospects of conducting radio astronomy in the country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Location close to the equator: Wide sky coverage to cover both the Northern and Southern celestial hemisphere, with little seasonal limitations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Central location would allow us to connect VLBI arrays like the EAVN and the LBA, and even the EVN: Achieve better </a:t>
            </a:r>
            <a:r>
              <a:rPr lang="en-US" dirty="0" err="1"/>
              <a:t>uv</a:t>
            </a:r>
            <a:r>
              <a:rPr lang="en-US" dirty="0"/>
              <a:t>-coverage and higher sensitivity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Ultimately, we would like to develop our goal of regional collaboration by establishing the South-East Asian VLBI Network (SEAVN), connecting Malaysia, Thailand, Indonesia, and Vietnam</a:t>
            </a:r>
          </a:p>
        </p:txBody>
      </p:sp>
      <p:sp>
        <p:nvSpPr>
          <p:cNvPr id="4" name="Slide Number Placeholder 3"/>
          <p:cNvSpPr>
            <a:spLocks noGrp="1"/>
          </p:cNvSpPr>
          <p:nvPr>
            <p:ph type="sldNum" sz="quarter" idx="5"/>
          </p:nvPr>
        </p:nvSpPr>
        <p:spPr/>
        <p:txBody>
          <a:bodyPr/>
          <a:lstStyle/>
          <a:p>
            <a:fld id="{C890B992-F33D-475B-90F5-CC6D1A99B919}" type="slidenum">
              <a:rPr lang="en-MY" smtClean="0"/>
              <a:t>6</a:t>
            </a:fld>
            <a:endParaRPr lang="en-MY"/>
          </a:p>
        </p:txBody>
      </p:sp>
    </p:spTree>
    <p:extLst>
      <p:ext uri="{BB962C8B-B14F-4D97-AF65-F5344CB8AC3E}">
        <p14:creationId xmlns:p14="http://schemas.microsoft.com/office/powerpoint/2010/main" val="1185948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target the frequency range of 0 – 250 MHz, with 1023 frequency channels and a frequency spacing of about 240 kHz</a:t>
            </a:r>
            <a:endParaRPr lang="en-MY" dirty="0"/>
          </a:p>
        </p:txBody>
      </p:sp>
      <p:sp>
        <p:nvSpPr>
          <p:cNvPr id="4" name="Slide Number Placeholder 3"/>
          <p:cNvSpPr>
            <a:spLocks noGrp="1"/>
          </p:cNvSpPr>
          <p:nvPr>
            <p:ph type="sldNum" sz="quarter" idx="5"/>
          </p:nvPr>
        </p:nvSpPr>
        <p:spPr/>
        <p:txBody>
          <a:bodyPr/>
          <a:lstStyle/>
          <a:p>
            <a:fld id="{C890B992-F33D-475B-90F5-CC6D1A99B919}" type="slidenum">
              <a:rPr lang="en-MY" smtClean="0"/>
              <a:t>7</a:t>
            </a:fld>
            <a:endParaRPr lang="en-MY"/>
          </a:p>
        </p:txBody>
      </p:sp>
    </p:spTree>
    <p:extLst>
      <p:ext uri="{BB962C8B-B14F-4D97-AF65-F5344CB8AC3E}">
        <p14:creationId xmlns:p14="http://schemas.microsoft.com/office/powerpoint/2010/main" val="177572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UM represents an urban area with a very high population density which we use as a baseline reference</a:t>
            </a:r>
            <a:endParaRPr lang="en-MY"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MY" dirty="0"/>
              <a:t>GL is the </a:t>
            </a:r>
            <a:r>
              <a:rPr lang="en-US" dirty="0" err="1"/>
              <a:t>Glami</a:t>
            </a:r>
            <a:r>
              <a:rPr lang="en-US" dirty="0"/>
              <a:t> Lemi Biotechnology Research Center, </a:t>
            </a:r>
            <a:r>
              <a:rPr lang="en-US" dirty="0" err="1"/>
              <a:t>Jelebu</a:t>
            </a:r>
            <a:r>
              <a:rPr lang="en-US" dirty="0"/>
              <a:t>, Negeri Sembilan, which was denoted as an RNZ candidate due to its low average rainfall and humidity, as well as shielding from the surrounding hills *** as shown</a:t>
            </a:r>
          </a:p>
        </p:txBody>
      </p:sp>
      <p:sp>
        <p:nvSpPr>
          <p:cNvPr id="4" name="Slide Number Placeholder 3"/>
          <p:cNvSpPr>
            <a:spLocks noGrp="1"/>
          </p:cNvSpPr>
          <p:nvPr>
            <p:ph type="sldNum" sz="quarter" idx="5"/>
          </p:nvPr>
        </p:nvSpPr>
        <p:spPr/>
        <p:txBody>
          <a:bodyPr/>
          <a:lstStyle/>
          <a:p>
            <a:fld id="{C890B992-F33D-475B-90F5-CC6D1A99B919}" type="slidenum">
              <a:rPr lang="en-MY" smtClean="0"/>
              <a:t>8</a:t>
            </a:fld>
            <a:endParaRPr lang="en-MY"/>
          </a:p>
        </p:txBody>
      </p:sp>
    </p:spTree>
    <p:extLst>
      <p:ext uri="{BB962C8B-B14F-4D97-AF65-F5344CB8AC3E}">
        <p14:creationId xmlns:p14="http://schemas.microsoft.com/office/powerpoint/2010/main" val="191687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C890B992-F33D-475B-90F5-CC6D1A99B919}" type="slidenum">
              <a:rPr lang="en-MY" smtClean="0"/>
              <a:t>9</a:t>
            </a:fld>
            <a:endParaRPr lang="en-MY"/>
          </a:p>
        </p:txBody>
      </p:sp>
    </p:spTree>
    <p:extLst>
      <p:ext uri="{BB962C8B-B14F-4D97-AF65-F5344CB8AC3E}">
        <p14:creationId xmlns:p14="http://schemas.microsoft.com/office/powerpoint/2010/main" val="126494069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extLst>
              <a:ext uri="{BEBA8EAE-BF5A-486C-A8C5-ECC9F3942E4B}">
                <a14:imgProps xmlns:a14="http://schemas.microsoft.com/office/drawing/2010/main">
                  <a14:imgLayer r:embed="rId3">
                    <a14:imgEffect>
                      <a14:brightnessContrast bright="-45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9" name="Picture 8" descr="A yellow and black sign&#10;&#10;Description automatically generated">
            <a:extLst>
              <a:ext uri="{FF2B5EF4-FFF2-40B4-BE49-F238E27FC236}">
                <a16:creationId xmlns:a16="http://schemas.microsoft.com/office/drawing/2014/main" id="{C8AE767C-3B82-0551-5B82-1B919626A2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94" y="5838389"/>
            <a:ext cx="1416459" cy="796815"/>
          </a:xfrm>
          <a:prstGeom prst="rect">
            <a:avLst/>
          </a:prstGeom>
        </p:spPr>
      </p:pic>
      <p:sp>
        <p:nvSpPr>
          <p:cNvPr id="10" name="Rectangle 9">
            <a:extLst>
              <a:ext uri="{FF2B5EF4-FFF2-40B4-BE49-F238E27FC236}">
                <a16:creationId xmlns:a16="http://schemas.microsoft.com/office/drawing/2014/main" id="{2B714422-C998-00EE-E411-4259BE722176}"/>
              </a:ext>
            </a:extLst>
          </p:cNvPr>
          <p:cNvSpPr/>
          <p:nvPr userDrawn="1"/>
        </p:nvSpPr>
        <p:spPr>
          <a:xfrm>
            <a:off x="197257" y="173334"/>
            <a:ext cx="11797485" cy="6511331"/>
          </a:xfrm>
          <a:prstGeom prst="rect">
            <a:avLst/>
          </a:prstGeom>
          <a:noFill/>
          <a:ln w="381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Title 1">
            <a:extLst>
              <a:ext uri="{FF2B5EF4-FFF2-40B4-BE49-F238E27FC236}">
                <a16:creationId xmlns:a16="http://schemas.microsoft.com/office/drawing/2014/main" id="{DEAE2B16-5D39-9DF1-DBF6-4682DDA49CC5}"/>
              </a:ext>
            </a:extLst>
          </p:cNvPr>
          <p:cNvSpPr>
            <a:spLocks noGrp="1"/>
          </p:cNvSpPr>
          <p:nvPr>
            <p:ph type="ctrTitle"/>
          </p:nvPr>
        </p:nvSpPr>
        <p:spPr>
          <a:xfrm>
            <a:off x="1037968" y="1380931"/>
            <a:ext cx="10116064" cy="3200400"/>
          </a:xfrm>
        </p:spPr>
        <p:txBody>
          <a:bodyPr anchor="ctr">
            <a:normAutofit/>
          </a:bodyPr>
          <a:lstStyle>
            <a:lvl1pPr algn="ctr">
              <a:defRPr sz="6600">
                <a:solidFill>
                  <a:schemeClr val="bg1"/>
                </a:solidFill>
              </a:defRPr>
            </a:lvl1pPr>
          </a:lstStyle>
          <a:p>
            <a:r>
              <a:rPr lang="en-US" dirty="0"/>
              <a:t>Click to edit Master title style</a:t>
            </a:r>
            <a:endParaRPr lang="en-MY" dirty="0"/>
          </a:p>
        </p:txBody>
      </p:sp>
      <p:sp>
        <p:nvSpPr>
          <p:cNvPr id="3" name="Subtitle 2">
            <a:extLst>
              <a:ext uri="{FF2B5EF4-FFF2-40B4-BE49-F238E27FC236}">
                <a16:creationId xmlns:a16="http://schemas.microsoft.com/office/drawing/2014/main" id="{ACDEDE2B-F9A5-B9A5-60B3-719C73563B02}"/>
              </a:ext>
            </a:extLst>
          </p:cNvPr>
          <p:cNvSpPr>
            <a:spLocks noGrp="1"/>
          </p:cNvSpPr>
          <p:nvPr>
            <p:ph type="subTitle" idx="1"/>
          </p:nvPr>
        </p:nvSpPr>
        <p:spPr>
          <a:xfrm>
            <a:off x="1037967" y="4581332"/>
            <a:ext cx="10116063" cy="1207596"/>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MY" dirty="0"/>
          </a:p>
        </p:txBody>
      </p:sp>
      <p:sp>
        <p:nvSpPr>
          <p:cNvPr id="4" name="TextBox 3">
            <a:extLst>
              <a:ext uri="{FF2B5EF4-FFF2-40B4-BE49-F238E27FC236}">
                <a16:creationId xmlns:a16="http://schemas.microsoft.com/office/drawing/2014/main" id="{E9E27DCB-AB77-88C0-0B51-55D906283BFA}"/>
              </a:ext>
            </a:extLst>
          </p:cNvPr>
          <p:cNvSpPr txBox="1"/>
          <p:nvPr userDrawn="1"/>
        </p:nvSpPr>
        <p:spPr>
          <a:xfrm>
            <a:off x="5099881" y="6684665"/>
            <a:ext cx="1992235" cy="184666"/>
          </a:xfrm>
          <a:prstGeom prst="rect">
            <a:avLst/>
          </a:prstGeom>
          <a:noFill/>
        </p:spPr>
        <p:txBody>
          <a:bodyPr wrap="square" rtlCol="0" anchor="b">
            <a:spAutoFit/>
          </a:bodyPr>
          <a:lstStyle/>
          <a:p>
            <a:pPr algn="ctr">
              <a:lnSpc>
                <a:spcPct val="100000"/>
              </a:lnSpc>
            </a:pPr>
            <a:r>
              <a:rPr lang="en-MY" sz="600" dirty="0">
                <a:solidFill>
                  <a:schemeClr val="bg1"/>
                </a:solidFill>
              </a:rPr>
              <a:t>Iris Nebula, NGC 7023 (Credit: Federico </a:t>
            </a:r>
            <a:r>
              <a:rPr lang="en-MY" sz="600" dirty="0" err="1">
                <a:solidFill>
                  <a:schemeClr val="bg1"/>
                </a:solidFill>
              </a:rPr>
              <a:t>Pelliccia</a:t>
            </a:r>
            <a:r>
              <a:rPr lang="en-MY" sz="600" dirty="0">
                <a:solidFill>
                  <a:schemeClr val="bg1"/>
                </a:solidFill>
              </a:rPr>
              <a:t>)</a:t>
            </a:r>
          </a:p>
        </p:txBody>
      </p:sp>
      <p:pic>
        <p:nvPicPr>
          <p:cNvPr id="6" name="Picture 5" descr="Blue text on a black background&#10;&#10;Description automatically generated">
            <a:extLst>
              <a:ext uri="{FF2B5EF4-FFF2-40B4-BE49-F238E27FC236}">
                <a16:creationId xmlns:a16="http://schemas.microsoft.com/office/drawing/2014/main" id="{0E0409DF-DBDB-254B-DE50-F0F4C61ACEE2}"/>
              </a:ext>
            </a:extLst>
          </p:cNvPr>
          <p:cNvPicPr>
            <a:picLocks noChangeAspect="1"/>
          </p:cNvPicPr>
          <p:nvPr userDrawn="1"/>
        </p:nvPicPr>
        <p:blipFill>
          <a:blip r:embed="rId5">
            <a:extLst>
              <a:ext uri="{28A0092B-C50C-407E-A947-70E740481C1C}">
                <a14:useLocalDpi xmlns:a14="http://schemas.microsoft.com/office/drawing/2010/main" val="0"/>
              </a:ext>
            </a:extLst>
          </a:blip>
          <a:srcRect l="8146" t="18552" r="8117" b="16686"/>
          <a:stretch>
            <a:fillRect/>
          </a:stretch>
        </p:blipFill>
        <p:spPr>
          <a:xfrm>
            <a:off x="9401175" y="5840498"/>
            <a:ext cx="2536031" cy="792596"/>
          </a:xfrm>
          <a:prstGeom prst="rect">
            <a:avLst/>
          </a:prstGeom>
        </p:spPr>
      </p:pic>
      <p:pic>
        <p:nvPicPr>
          <p:cNvPr id="11" name="Picture 10" descr="A blue and orange logo&#10;&#10;AI-generated content may be incorrect.">
            <a:extLst>
              <a:ext uri="{FF2B5EF4-FFF2-40B4-BE49-F238E27FC236}">
                <a16:creationId xmlns:a16="http://schemas.microsoft.com/office/drawing/2014/main" id="{95398DFD-DB52-1D32-2004-4C3D8F1BEF2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71253" y="5838389"/>
            <a:ext cx="1368905" cy="792596"/>
          </a:xfrm>
          <a:prstGeom prst="rect">
            <a:avLst/>
          </a:prstGeom>
        </p:spPr>
      </p:pic>
    </p:spTree>
    <p:extLst>
      <p:ext uri="{BB962C8B-B14F-4D97-AF65-F5344CB8AC3E}">
        <p14:creationId xmlns:p14="http://schemas.microsoft.com/office/powerpoint/2010/main" val="2079027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F6F3910-CE9E-6EAB-558C-B58CFE45C99B}"/>
              </a:ext>
            </a:extLst>
          </p:cNvPr>
          <p:cNvSpPr>
            <a:spLocks noGrp="1"/>
          </p:cNvSpPr>
          <p:nvPr>
            <p:ph type="body" sz="quarter" idx="13"/>
          </p:nvPr>
        </p:nvSpPr>
        <p:spPr>
          <a:xfrm>
            <a:off x="838200" y="1825625"/>
            <a:ext cx="10515600" cy="4351338"/>
          </a:xfrm>
        </p:spPr>
        <p:txBody>
          <a:bodyPr numCol="2" spcCol="91440">
            <a:normAutofit/>
          </a:bodyPr>
          <a:lstStyle>
            <a:lvl1pPr marL="219456" indent="-356616">
              <a:buNone/>
              <a:defRPr sz="1200"/>
            </a:lvl1pPr>
          </a:lstStyle>
          <a:p>
            <a:pPr lvl="0"/>
            <a:endParaRPr lang="en-MY" dirty="0"/>
          </a:p>
        </p:txBody>
      </p:sp>
      <p:sp>
        <p:nvSpPr>
          <p:cNvPr id="5" name="Footer Placeholder 4">
            <a:extLst>
              <a:ext uri="{FF2B5EF4-FFF2-40B4-BE49-F238E27FC236}">
                <a16:creationId xmlns:a16="http://schemas.microsoft.com/office/drawing/2014/main" id="{9DFE006A-2F8B-9380-8144-B656A01FC327}"/>
              </a:ext>
            </a:extLst>
          </p:cNvPr>
          <p:cNvSpPr>
            <a:spLocks noGrp="1"/>
          </p:cNvSpPr>
          <p:nvPr>
            <p:ph type="ftr" sz="quarter" idx="11"/>
          </p:nvPr>
        </p:nvSpPr>
        <p:spPr/>
        <p:txBody>
          <a:bodyPr/>
          <a:lstStyle/>
          <a:p>
            <a:endParaRPr lang="en-MY" dirty="0"/>
          </a:p>
        </p:txBody>
      </p:sp>
      <p:sp>
        <p:nvSpPr>
          <p:cNvPr id="6" name="Slide Number Placeholder 5">
            <a:extLst>
              <a:ext uri="{FF2B5EF4-FFF2-40B4-BE49-F238E27FC236}">
                <a16:creationId xmlns:a16="http://schemas.microsoft.com/office/drawing/2014/main" id="{D45B1DDC-43CF-5DA1-95EC-588DF9CF9F17}"/>
              </a:ext>
            </a:extLst>
          </p:cNvPr>
          <p:cNvSpPr>
            <a:spLocks noGrp="1"/>
          </p:cNvSpPr>
          <p:nvPr>
            <p:ph type="sldNum" sz="quarter" idx="12"/>
          </p:nvPr>
        </p:nvSpPr>
        <p:spPr/>
        <p:txBody>
          <a:bodyPr/>
          <a:lstStyle/>
          <a:p>
            <a:fld id="{43EBDDF9-A251-4F18-B37F-31527642E890}" type="slidenum">
              <a:rPr lang="en-MY" smtClean="0"/>
              <a:t>‹#›</a:t>
            </a:fld>
            <a:endParaRPr lang="en-MY"/>
          </a:p>
        </p:txBody>
      </p:sp>
      <p:sp>
        <p:nvSpPr>
          <p:cNvPr id="10" name="Title 1">
            <a:extLst>
              <a:ext uri="{FF2B5EF4-FFF2-40B4-BE49-F238E27FC236}">
                <a16:creationId xmlns:a16="http://schemas.microsoft.com/office/drawing/2014/main" id="{4C5328B8-C8EC-ECAD-496D-A035347228E1}"/>
              </a:ext>
            </a:extLst>
          </p:cNvPr>
          <p:cNvSpPr txBox="1">
            <a:spLocks/>
          </p:cNvSpPr>
          <p:nvPr userDrawn="1"/>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References</a:t>
            </a:r>
            <a:endParaRPr lang="en-MY" dirty="0"/>
          </a:p>
        </p:txBody>
      </p:sp>
    </p:spTree>
    <p:extLst>
      <p:ext uri="{BB962C8B-B14F-4D97-AF65-F5344CB8AC3E}">
        <p14:creationId xmlns:p14="http://schemas.microsoft.com/office/powerpoint/2010/main" val="210817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258288F-EAA1-AD98-0B88-4BF06937011A}"/>
              </a:ext>
            </a:extLst>
          </p:cNvPr>
          <p:cNvSpPr txBox="1">
            <a:spLocks/>
          </p:cNvSpPr>
          <p:nvPr userDrawn="1"/>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Overview</a:t>
            </a:r>
            <a:endParaRPr lang="en-MY" dirty="0"/>
          </a:p>
        </p:txBody>
      </p:sp>
      <p:sp>
        <p:nvSpPr>
          <p:cNvPr id="7" name="Text Placeholder 6">
            <a:extLst>
              <a:ext uri="{FF2B5EF4-FFF2-40B4-BE49-F238E27FC236}">
                <a16:creationId xmlns:a16="http://schemas.microsoft.com/office/drawing/2014/main" id="{49D1727B-B217-B619-3098-7AB6321C6CB7}"/>
              </a:ext>
            </a:extLst>
          </p:cNvPr>
          <p:cNvSpPr>
            <a:spLocks noGrp="1"/>
          </p:cNvSpPr>
          <p:nvPr>
            <p:ph type="body" sz="quarter" idx="13"/>
          </p:nvPr>
        </p:nvSpPr>
        <p:spPr>
          <a:xfrm>
            <a:off x="838200" y="1825625"/>
            <a:ext cx="10515600" cy="4351338"/>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5" name="Footer Placeholder 4">
            <a:extLst>
              <a:ext uri="{FF2B5EF4-FFF2-40B4-BE49-F238E27FC236}">
                <a16:creationId xmlns:a16="http://schemas.microsoft.com/office/drawing/2014/main" id="{9DFE006A-2F8B-9380-8144-B656A01FC327}"/>
              </a:ext>
            </a:extLst>
          </p:cNvPr>
          <p:cNvSpPr>
            <a:spLocks noGrp="1"/>
          </p:cNvSpPr>
          <p:nvPr>
            <p:ph type="ftr" sz="quarter" idx="11"/>
          </p:nvPr>
        </p:nvSpPr>
        <p:spPr/>
        <p:txBody>
          <a:bodyPr/>
          <a:lstStyle/>
          <a:p>
            <a:endParaRPr lang="en-MY" dirty="0"/>
          </a:p>
        </p:txBody>
      </p:sp>
      <p:sp>
        <p:nvSpPr>
          <p:cNvPr id="6" name="Slide Number Placeholder 5">
            <a:extLst>
              <a:ext uri="{FF2B5EF4-FFF2-40B4-BE49-F238E27FC236}">
                <a16:creationId xmlns:a16="http://schemas.microsoft.com/office/drawing/2014/main" id="{D45B1DDC-43CF-5DA1-95EC-588DF9CF9F17}"/>
              </a:ext>
            </a:extLst>
          </p:cNvPr>
          <p:cNvSpPr>
            <a:spLocks noGrp="1"/>
          </p:cNvSpPr>
          <p:nvPr>
            <p:ph type="sldNum" sz="quarter" idx="12"/>
          </p:nvPr>
        </p:nvSpPr>
        <p:spPr/>
        <p:txBody>
          <a:bodyPr/>
          <a:lstStyle/>
          <a:p>
            <a:fld id="{43EBDDF9-A251-4F18-B37F-31527642E890}" type="slidenum">
              <a:rPr lang="en-MY" smtClean="0"/>
              <a:t>‹#›</a:t>
            </a:fld>
            <a:endParaRPr lang="en-MY"/>
          </a:p>
        </p:txBody>
      </p:sp>
    </p:spTree>
    <p:extLst>
      <p:ext uri="{BB962C8B-B14F-4D97-AF65-F5344CB8AC3E}">
        <p14:creationId xmlns:p14="http://schemas.microsoft.com/office/powerpoint/2010/main" val="224054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DFE006A-2F8B-9380-8144-B656A01FC327}"/>
              </a:ext>
            </a:extLst>
          </p:cNvPr>
          <p:cNvSpPr>
            <a:spLocks noGrp="1"/>
          </p:cNvSpPr>
          <p:nvPr>
            <p:ph type="ftr" sz="quarter" idx="11"/>
          </p:nvPr>
        </p:nvSpPr>
        <p:spPr/>
        <p:txBody>
          <a:bodyPr/>
          <a:lstStyle/>
          <a:p>
            <a:endParaRPr lang="en-MY" dirty="0"/>
          </a:p>
        </p:txBody>
      </p:sp>
      <p:sp>
        <p:nvSpPr>
          <p:cNvPr id="2" name="Title 1">
            <a:extLst>
              <a:ext uri="{FF2B5EF4-FFF2-40B4-BE49-F238E27FC236}">
                <a16:creationId xmlns:a16="http://schemas.microsoft.com/office/drawing/2014/main" id="{85E2316C-07F2-BE1C-EDDD-DEEAC936F018}"/>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DAD2EBE2-139D-9DB9-6FFB-1F1B38025D4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6" name="Slide Number Placeholder 5">
            <a:extLst>
              <a:ext uri="{FF2B5EF4-FFF2-40B4-BE49-F238E27FC236}">
                <a16:creationId xmlns:a16="http://schemas.microsoft.com/office/drawing/2014/main" id="{D45B1DDC-43CF-5DA1-95EC-588DF9CF9F17}"/>
              </a:ext>
            </a:extLst>
          </p:cNvPr>
          <p:cNvSpPr>
            <a:spLocks noGrp="1"/>
          </p:cNvSpPr>
          <p:nvPr>
            <p:ph type="sldNum" sz="quarter" idx="12"/>
          </p:nvPr>
        </p:nvSpPr>
        <p:spPr/>
        <p:txBody>
          <a:bodyPr/>
          <a:lstStyle/>
          <a:p>
            <a:fld id="{43EBDDF9-A251-4F18-B37F-31527642E890}" type="slidenum">
              <a:rPr lang="en-MY" smtClean="0"/>
              <a:t>‹#›</a:t>
            </a:fld>
            <a:endParaRPr lang="en-MY"/>
          </a:p>
        </p:txBody>
      </p:sp>
    </p:spTree>
    <p:extLst>
      <p:ext uri="{BB962C8B-B14F-4D97-AF65-F5344CB8AC3E}">
        <p14:creationId xmlns:p14="http://schemas.microsoft.com/office/powerpoint/2010/main" val="2856313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C85AD7-3533-F3E5-3BEE-1F130A8195D2}"/>
              </a:ext>
            </a:extLst>
          </p:cNvPr>
          <p:cNvSpPr/>
          <p:nvPr userDrawn="1"/>
        </p:nvSpPr>
        <p:spPr>
          <a:xfrm>
            <a:off x="838199" y="947054"/>
            <a:ext cx="10515600" cy="496388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Title 1">
            <a:extLst>
              <a:ext uri="{FF2B5EF4-FFF2-40B4-BE49-F238E27FC236}">
                <a16:creationId xmlns:a16="http://schemas.microsoft.com/office/drawing/2014/main" id="{AE8E48C9-6500-6B35-9AA2-E22398539B36}"/>
              </a:ext>
            </a:extLst>
          </p:cNvPr>
          <p:cNvSpPr>
            <a:spLocks noGrp="1"/>
          </p:cNvSpPr>
          <p:nvPr>
            <p:ph type="title"/>
          </p:nvPr>
        </p:nvSpPr>
        <p:spPr>
          <a:xfrm>
            <a:off x="1477346" y="2002630"/>
            <a:ext cx="9237306" cy="2852737"/>
          </a:xfrm>
        </p:spPr>
        <p:txBody>
          <a:bodyPr anchor="ctr"/>
          <a:lstStyle>
            <a:lvl1pPr algn="ctr">
              <a:defRPr sz="6000">
                <a:solidFill>
                  <a:schemeClr val="tx1"/>
                </a:solidFill>
              </a:defRPr>
            </a:lvl1pPr>
          </a:lstStyle>
          <a:p>
            <a:r>
              <a:rPr lang="en-US" dirty="0"/>
              <a:t>Click to edit Master title style</a:t>
            </a:r>
            <a:endParaRPr lang="en-MY" dirty="0"/>
          </a:p>
        </p:txBody>
      </p:sp>
      <p:sp>
        <p:nvSpPr>
          <p:cNvPr id="8" name="Slide Number Placeholder 5">
            <a:extLst>
              <a:ext uri="{FF2B5EF4-FFF2-40B4-BE49-F238E27FC236}">
                <a16:creationId xmlns:a16="http://schemas.microsoft.com/office/drawing/2014/main" id="{9071DD96-FE9A-5452-F779-8F50D68A0EF2}"/>
              </a:ext>
            </a:extLst>
          </p:cNvPr>
          <p:cNvSpPr>
            <a:spLocks noGrp="1"/>
          </p:cNvSpPr>
          <p:nvPr>
            <p:ph type="sldNum" sz="quarter" idx="4"/>
          </p:nvPr>
        </p:nvSpPr>
        <p:spPr>
          <a:xfrm>
            <a:off x="10766854" y="6356350"/>
            <a:ext cx="586946" cy="365125"/>
          </a:xfrm>
          <a:prstGeom prst="rect">
            <a:avLst/>
          </a:prstGeom>
        </p:spPr>
        <p:txBody>
          <a:bodyPr vert="horz" lIns="91440" tIns="45720" rIns="91440" bIns="45720" rtlCol="0" anchor="ctr"/>
          <a:lstStyle>
            <a:lvl1pPr algn="r">
              <a:defRPr sz="1200">
                <a:solidFill>
                  <a:schemeClr val="bg1"/>
                </a:solidFill>
              </a:defRPr>
            </a:lvl1pPr>
          </a:lstStyle>
          <a:p>
            <a:fld id="{43EBDDF9-A251-4F18-B37F-31527642E890}" type="slidenum">
              <a:rPr lang="en-MY" smtClean="0"/>
              <a:pPr/>
              <a:t>‹#›</a:t>
            </a:fld>
            <a:endParaRPr lang="en-MY" dirty="0"/>
          </a:p>
        </p:txBody>
      </p:sp>
    </p:spTree>
    <p:extLst>
      <p:ext uri="{BB962C8B-B14F-4D97-AF65-F5344CB8AC3E}">
        <p14:creationId xmlns:p14="http://schemas.microsoft.com/office/powerpoint/2010/main" val="541543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6AE8ADA-DBAC-DA1E-EAF6-A2A791F5E7B5}"/>
              </a:ext>
            </a:extLst>
          </p:cNvPr>
          <p:cNvSpPr>
            <a:spLocks noGrp="1"/>
          </p:cNvSpPr>
          <p:nvPr>
            <p:ph type="ftr" sz="quarter" idx="11"/>
          </p:nvPr>
        </p:nvSpPr>
        <p:spPr/>
        <p:txBody>
          <a:bodyPr/>
          <a:lstStyle/>
          <a:p>
            <a:endParaRPr lang="en-MY" dirty="0"/>
          </a:p>
        </p:txBody>
      </p:sp>
      <p:sp>
        <p:nvSpPr>
          <p:cNvPr id="2" name="Title 1">
            <a:extLst>
              <a:ext uri="{FF2B5EF4-FFF2-40B4-BE49-F238E27FC236}">
                <a16:creationId xmlns:a16="http://schemas.microsoft.com/office/drawing/2014/main" id="{DFE99CE5-4A0C-987C-1071-5396A33D6562}"/>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B35B534B-A616-5AB3-FA2D-B785E19DF490}"/>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4" name="Content Placeholder 3">
            <a:extLst>
              <a:ext uri="{FF2B5EF4-FFF2-40B4-BE49-F238E27FC236}">
                <a16:creationId xmlns:a16="http://schemas.microsoft.com/office/drawing/2014/main" id="{07DC0EB7-279A-4F4F-B660-3C780DEC3D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Slide Number Placeholder 6">
            <a:extLst>
              <a:ext uri="{FF2B5EF4-FFF2-40B4-BE49-F238E27FC236}">
                <a16:creationId xmlns:a16="http://schemas.microsoft.com/office/drawing/2014/main" id="{396E3817-AF9A-9C02-613B-B43D56281DAB}"/>
              </a:ext>
            </a:extLst>
          </p:cNvPr>
          <p:cNvSpPr>
            <a:spLocks noGrp="1"/>
          </p:cNvSpPr>
          <p:nvPr>
            <p:ph type="sldNum" sz="quarter" idx="12"/>
          </p:nvPr>
        </p:nvSpPr>
        <p:spPr/>
        <p:txBody>
          <a:bodyPr/>
          <a:lstStyle/>
          <a:p>
            <a:fld id="{43EBDDF9-A251-4F18-B37F-31527642E890}" type="slidenum">
              <a:rPr lang="en-MY" smtClean="0"/>
              <a:t>‹#›</a:t>
            </a:fld>
            <a:endParaRPr lang="en-MY"/>
          </a:p>
        </p:txBody>
      </p:sp>
    </p:spTree>
    <p:extLst>
      <p:ext uri="{BB962C8B-B14F-4D97-AF65-F5344CB8AC3E}">
        <p14:creationId xmlns:p14="http://schemas.microsoft.com/office/powerpoint/2010/main" val="343052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6AE8ADA-DBAC-DA1E-EAF6-A2A791F5E7B5}"/>
              </a:ext>
            </a:extLst>
          </p:cNvPr>
          <p:cNvSpPr>
            <a:spLocks noGrp="1"/>
          </p:cNvSpPr>
          <p:nvPr>
            <p:ph type="ftr" sz="quarter" idx="11"/>
          </p:nvPr>
        </p:nvSpPr>
        <p:spPr/>
        <p:txBody>
          <a:bodyPr/>
          <a:lstStyle/>
          <a:p>
            <a:endParaRPr lang="en-MY" dirty="0"/>
          </a:p>
        </p:txBody>
      </p:sp>
      <p:sp>
        <p:nvSpPr>
          <p:cNvPr id="2" name="Title 1">
            <a:extLst>
              <a:ext uri="{FF2B5EF4-FFF2-40B4-BE49-F238E27FC236}">
                <a16:creationId xmlns:a16="http://schemas.microsoft.com/office/drawing/2014/main" id="{DFE99CE5-4A0C-987C-1071-5396A33D6562}"/>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B35B534B-A616-5AB3-FA2D-B785E19DF490}"/>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7" name="Slide Number Placeholder 6">
            <a:extLst>
              <a:ext uri="{FF2B5EF4-FFF2-40B4-BE49-F238E27FC236}">
                <a16:creationId xmlns:a16="http://schemas.microsoft.com/office/drawing/2014/main" id="{396E3817-AF9A-9C02-613B-B43D56281DAB}"/>
              </a:ext>
            </a:extLst>
          </p:cNvPr>
          <p:cNvSpPr>
            <a:spLocks noGrp="1"/>
          </p:cNvSpPr>
          <p:nvPr>
            <p:ph type="sldNum" sz="quarter" idx="12"/>
          </p:nvPr>
        </p:nvSpPr>
        <p:spPr/>
        <p:txBody>
          <a:bodyPr/>
          <a:lstStyle/>
          <a:p>
            <a:fld id="{43EBDDF9-A251-4F18-B37F-31527642E890}" type="slidenum">
              <a:rPr lang="en-MY" smtClean="0"/>
              <a:t>‹#›</a:t>
            </a:fld>
            <a:endParaRPr lang="en-MY"/>
          </a:p>
        </p:txBody>
      </p:sp>
    </p:spTree>
    <p:extLst>
      <p:ext uri="{BB962C8B-B14F-4D97-AF65-F5344CB8AC3E}">
        <p14:creationId xmlns:p14="http://schemas.microsoft.com/office/powerpoint/2010/main" val="350100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6AE8ADA-DBAC-DA1E-EAF6-A2A791F5E7B5}"/>
              </a:ext>
            </a:extLst>
          </p:cNvPr>
          <p:cNvSpPr>
            <a:spLocks noGrp="1"/>
          </p:cNvSpPr>
          <p:nvPr>
            <p:ph type="ftr" sz="quarter" idx="11"/>
          </p:nvPr>
        </p:nvSpPr>
        <p:spPr/>
        <p:txBody>
          <a:bodyPr/>
          <a:lstStyle/>
          <a:p>
            <a:endParaRPr lang="en-MY" dirty="0"/>
          </a:p>
        </p:txBody>
      </p:sp>
      <p:sp>
        <p:nvSpPr>
          <p:cNvPr id="2" name="Title 1">
            <a:extLst>
              <a:ext uri="{FF2B5EF4-FFF2-40B4-BE49-F238E27FC236}">
                <a16:creationId xmlns:a16="http://schemas.microsoft.com/office/drawing/2014/main" id="{DFE99CE5-4A0C-987C-1071-5396A33D6562}"/>
              </a:ext>
            </a:extLst>
          </p:cNvPr>
          <p:cNvSpPr>
            <a:spLocks noGrp="1"/>
          </p:cNvSpPr>
          <p:nvPr>
            <p:ph type="title"/>
          </p:nvPr>
        </p:nvSpPr>
        <p:spPr/>
        <p:txBody>
          <a:bodyPr/>
          <a:lstStyle/>
          <a:p>
            <a:r>
              <a:rPr lang="en-US"/>
              <a:t>Click to edit Master title style</a:t>
            </a:r>
            <a:endParaRPr lang="en-MY"/>
          </a:p>
        </p:txBody>
      </p:sp>
      <p:sp>
        <p:nvSpPr>
          <p:cNvPr id="4" name="Content Placeholder 3">
            <a:extLst>
              <a:ext uri="{FF2B5EF4-FFF2-40B4-BE49-F238E27FC236}">
                <a16:creationId xmlns:a16="http://schemas.microsoft.com/office/drawing/2014/main" id="{07DC0EB7-279A-4F4F-B660-3C780DEC3D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Slide Number Placeholder 6">
            <a:extLst>
              <a:ext uri="{FF2B5EF4-FFF2-40B4-BE49-F238E27FC236}">
                <a16:creationId xmlns:a16="http://schemas.microsoft.com/office/drawing/2014/main" id="{396E3817-AF9A-9C02-613B-B43D56281DAB}"/>
              </a:ext>
            </a:extLst>
          </p:cNvPr>
          <p:cNvSpPr>
            <a:spLocks noGrp="1"/>
          </p:cNvSpPr>
          <p:nvPr>
            <p:ph type="sldNum" sz="quarter" idx="12"/>
          </p:nvPr>
        </p:nvSpPr>
        <p:spPr/>
        <p:txBody>
          <a:bodyPr/>
          <a:lstStyle/>
          <a:p>
            <a:fld id="{43EBDDF9-A251-4F18-B37F-31527642E890}" type="slidenum">
              <a:rPr lang="en-MY" smtClean="0"/>
              <a:t>‹#›</a:t>
            </a:fld>
            <a:endParaRPr lang="en-MY"/>
          </a:p>
        </p:txBody>
      </p:sp>
    </p:spTree>
    <p:extLst>
      <p:ext uri="{BB962C8B-B14F-4D97-AF65-F5344CB8AC3E}">
        <p14:creationId xmlns:p14="http://schemas.microsoft.com/office/powerpoint/2010/main" val="281479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9D52056-5B11-853F-017F-E4F3CD3D1C2A}"/>
              </a:ext>
            </a:extLst>
          </p:cNvPr>
          <p:cNvSpPr>
            <a:spLocks noGrp="1"/>
          </p:cNvSpPr>
          <p:nvPr>
            <p:ph type="ftr" sz="quarter" idx="11"/>
          </p:nvPr>
        </p:nvSpPr>
        <p:spPr/>
        <p:txBody>
          <a:bodyPr/>
          <a:lstStyle/>
          <a:p>
            <a:endParaRPr lang="en-MY" dirty="0"/>
          </a:p>
        </p:txBody>
      </p:sp>
      <p:sp>
        <p:nvSpPr>
          <p:cNvPr id="2" name="Title 1">
            <a:extLst>
              <a:ext uri="{FF2B5EF4-FFF2-40B4-BE49-F238E27FC236}">
                <a16:creationId xmlns:a16="http://schemas.microsoft.com/office/drawing/2014/main" id="{D36DBBEC-2809-B637-B441-958726A938FA}"/>
              </a:ext>
            </a:extLst>
          </p:cNvPr>
          <p:cNvSpPr>
            <a:spLocks noGrp="1"/>
          </p:cNvSpPr>
          <p:nvPr>
            <p:ph type="title"/>
          </p:nvPr>
        </p:nvSpPr>
        <p:spPr/>
        <p:txBody>
          <a:bodyPr/>
          <a:lstStyle/>
          <a:p>
            <a:r>
              <a:rPr lang="en-US"/>
              <a:t>Click to edit Master title style</a:t>
            </a:r>
            <a:endParaRPr lang="en-MY"/>
          </a:p>
        </p:txBody>
      </p:sp>
      <p:sp>
        <p:nvSpPr>
          <p:cNvPr id="5" name="Slide Number Placeholder 4">
            <a:extLst>
              <a:ext uri="{FF2B5EF4-FFF2-40B4-BE49-F238E27FC236}">
                <a16:creationId xmlns:a16="http://schemas.microsoft.com/office/drawing/2014/main" id="{0E67B092-98A7-AEAE-1D68-41B6C3FE4FFF}"/>
              </a:ext>
            </a:extLst>
          </p:cNvPr>
          <p:cNvSpPr>
            <a:spLocks noGrp="1"/>
          </p:cNvSpPr>
          <p:nvPr>
            <p:ph type="sldNum" sz="quarter" idx="12"/>
          </p:nvPr>
        </p:nvSpPr>
        <p:spPr/>
        <p:txBody>
          <a:bodyPr/>
          <a:lstStyle/>
          <a:p>
            <a:fld id="{43EBDDF9-A251-4F18-B37F-31527642E890}" type="slidenum">
              <a:rPr lang="en-MY" smtClean="0"/>
              <a:t>‹#›</a:t>
            </a:fld>
            <a:endParaRPr lang="en-MY"/>
          </a:p>
        </p:txBody>
      </p:sp>
    </p:spTree>
    <p:extLst>
      <p:ext uri="{BB962C8B-B14F-4D97-AF65-F5344CB8AC3E}">
        <p14:creationId xmlns:p14="http://schemas.microsoft.com/office/powerpoint/2010/main" val="165545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7FF483-E434-08BA-2EB4-50829E08BA86}"/>
              </a:ext>
            </a:extLst>
          </p:cNvPr>
          <p:cNvSpPr>
            <a:spLocks noGrp="1"/>
          </p:cNvSpPr>
          <p:nvPr>
            <p:ph type="ftr" sz="quarter" idx="11"/>
          </p:nvPr>
        </p:nvSpPr>
        <p:spPr/>
        <p:txBody>
          <a:bodyPr/>
          <a:lstStyle/>
          <a:p>
            <a:endParaRPr lang="en-MY" dirty="0"/>
          </a:p>
        </p:txBody>
      </p:sp>
      <p:sp>
        <p:nvSpPr>
          <p:cNvPr id="4" name="Slide Number Placeholder 3">
            <a:extLst>
              <a:ext uri="{FF2B5EF4-FFF2-40B4-BE49-F238E27FC236}">
                <a16:creationId xmlns:a16="http://schemas.microsoft.com/office/drawing/2014/main" id="{265525E1-5D21-F331-D628-AA1BFDA2DE5F}"/>
              </a:ext>
            </a:extLst>
          </p:cNvPr>
          <p:cNvSpPr>
            <a:spLocks noGrp="1"/>
          </p:cNvSpPr>
          <p:nvPr>
            <p:ph type="sldNum" sz="quarter" idx="12"/>
          </p:nvPr>
        </p:nvSpPr>
        <p:spPr/>
        <p:txBody>
          <a:bodyPr/>
          <a:lstStyle/>
          <a:p>
            <a:fld id="{43EBDDF9-A251-4F18-B37F-31527642E890}" type="slidenum">
              <a:rPr lang="en-MY" smtClean="0"/>
              <a:t>‹#›</a:t>
            </a:fld>
            <a:endParaRPr lang="en-MY"/>
          </a:p>
        </p:txBody>
      </p:sp>
    </p:spTree>
    <p:extLst>
      <p:ext uri="{BB962C8B-B14F-4D97-AF65-F5344CB8AC3E}">
        <p14:creationId xmlns:p14="http://schemas.microsoft.com/office/powerpoint/2010/main" val="3377945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CDED57-192A-CA73-BF70-15F204AB1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MY" dirty="0"/>
          </a:p>
        </p:txBody>
      </p:sp>
      <p:sp>
        <p:nvSpPr>
          <p:cNvPr id="3" name="Text Placeholder 2">
            <a:extLst>
              <a:ext uri="{FF2B5EF4-FFF2-40B4-BE49-F238E27FC236}">
                <a16:creationId xmlns:a16="http://schemas.microsoft.com/office/drawing/2014/main" id="{A1155CB1-216B-9F2D-64D8-A0252FE52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5" name="Footer Placeholder 4">
            <a:extLst>
              <a:ext uri="{FF2B5EF4-FFF2-40B4-BE49-F238E27FC236}">
                <a16:creationId xmlns:a16="http://schemas.microsoft.com/office/drawing/2014/main" id="{0A616E66-B986-F6EF-5D2D-96F3FAB93C76}"/>
              </a:ext>
            </a:extLst>
          </p:cNvPr>
          <p:cNvSpPr>
            <a:spLocks noGrp="1"/>
          </p:cNvSpPr>
          <p:nvPr>
            <p:ph type="ftr" sz="quarter" idx="3"/>
          </p:nvPr>
        </p:nvSpPr>
        <p:spPr>
          <a:xfrm>
            <a:off x="838200" y="6356350"/>
            <a:ext cx="9722708" cy="365125"/>
          </a:xfrm>
          <a:prstGeom prst="rect">
            <a:avLst/>
          </a:prstGeom>
        </p:spPr>
        <p:txBody>
          <a:bodyPr vert="horz" lIns="91440" tIns="45720" rIns="91440" bIns="45720" rtlCol="0" anchor="ctr"/>
          <a:lstStyle>
            <a:lvl1pPr algn="l">
              <a:defRPr sz="1200">
                <a:solidFill>
                  <a:schemeClr val="tx1"/>
                </a:solidFill>
              </a:defRPr>
            </a:lvl1pPr>
          </a:lstStyle>
          <a:p>
            <a:endParaRPr lang="en-MY" dirty="0"/>
          </a:p>
        </p:txBody>
      </p:sp>
      <p:sp>
        <p:nvSpPr>
          <p:cNvPr id="6" name="Slide Number Placeholder 5">
            <a:extLst>
              <a:ext uri="{FF2B5EF4-FFF2-40B4-BE49-F238E27FC236}">
                <a16:creationId xmlns:a16="http://schemas.microsoft.com/office/drawing/2014/main" id="{B023D896-C769-61BD-F638-D9AAF5085958}"/>
              </a:ext>
            </a:extLst>
          </p:cNvPr>
          <p:cNvSpPr>
            <a:spLocks noGrp="1"/>
          </p:cNvSpPr>
          <p:nvPr>
            <p:ph type="sldNum" sz="quarter" idx="4"/>
          </p:nvPr>
        </p:nvSpPr>
        <p:spPr>
          <a:xfrm>
            <a:off x="10766854" y="6356350"/>
            <a:ext cx="586946" cy="365125"/>
          </a:xfrm>
          <a:prstGeom prst="rect">
            <a:avLst/>
          </a:prstGeom>
        </p:spPr>
        <p:txBody>
          <a:bodyPr vert="horz" lIns="91440" tIns="45720" rIns="91440" bIns="45720" rtlCol="0" anchor="ctr"/>
          <a:lstStyle>
            <a:lvl1pPr algn="r">
              <a:defRPr sz="1200">
                <a:solidFill>
                  <a:schemeClr val="tx1"/>
                </a:solidFill>
              </a:defRPr>
            </a:lvl1pPr>
          </a:lstStyle>
          <a:p>
            <a:fld id="{43EBDDF9-A251-4F18-B37F-31527642E890}" type="slidenum">
              <a:rPr lang="en-MY" smtClean="0"/>
              <a:pPr/>
              <a:t>‹#›</a:t>
            </a:fld>
            <a:endParaRPr lang="en-MY" dirty="0"/>
          </a:p>
        </p:txBody>
      </p:sp>
      <p:sp>
        <p:nvSpPr>
          <p:cNvPr id="4" name="TextBox 3">
            <a:extLst>
              <a:ext uri="{FF2B5EF4-FFF2-40B4-BE49-F238E27FC236}">
                <a16:creationId xmlns:a16="http://schemas.microsoft.com/office/drawing/2014/main" id="{4A33FEBC-19C9-634B-F88E-0F636C0781EB}"/>
              </a:ext>
            </a:extLst>
          </p:cNvPr>
          <p:cNvSpPr txBox="1"/>
          <p:nvPr userDrawn="1"/>
        </p:nvSpPr>
        <p:spPr>
          <a:xfrm>
            <a:off x="838200" y="62628"/>
            <a:ext cx="10515600" cy="230832"/>
          </a:xfrm>
          <a:prstGeom prst="rect">
            <a:avLst/>
          </a:prstGeom>
          <a:noFill/>
        </p:spPr>
        <p:txBody>
          <a:bodyPr wrap="square" rtlCol="0" anchor="b">
            <a:spAutoFit/>
          </a:bodyPr>
          <a:lstStyle/>
          <a:p>
            <a:pPr algn="ctr">
              <a:lnSpc>
                <a:spcPct val="100000"/>
              </a:lnSpc>
            </a:pPr>
            <a:r>
              <a:rPr lang="en-MY" sz="900" dirty="0">
                <a:solidFill>
                  <a:schemeClr val="tx1"/>
                </a:solidFill>
              </a:rPr>
              <a:t>5th UM-NARIT Bilateral Symposium – 22 October 2025 – Affan Adly Nazri</a:t>
            </a:r>
          </a:p>
        </p:txBody>
      </p:sp>
    </p:spTree>
    <p:extLst>
      <p:ext uri="{BB962C8B-B14F-4D97-AF65-F5344CB8AC3E}">
        <p14:creationId xmlns:p14="http://schemas.microsoft.com/office/powerpoint/2010/main" val="2032779517"/>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1" r:id="rId4"/>
    <p:sldLayoutId id="2147483652" r:id="rId5"/>
    <p:sldLayoutId id="2147483658" r:id="rId6"/>
    <p:sldLayoutId id="2147483659" r:id="rId7"/>
    <p:sldLayoutId id="2147483654" r:id="rId8"/>
    <p:sldLayoutId id="2147483655" r:id="rId9"/>
    <p:sldLayoutId id="2147483656"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pn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1232-798A-8FD6-1D18-261D548B482D}"/>
              </a:ext>
            </a:extLst>
          </p:cNvPr>
          <p:cNvSpPr>
            <a:spLocks noGrp="1"/>
          </p:cNvSpPr>
          <p:nvPr>
            <p:ph type="ctrTitle"/>
          </p:nvPr>
        </p:nvSpPr>
        <p:spPr/>
        <p:txBody>
          <a:bodyPr>
            <a:noAutofit/>
          </a:bodyPr>
          <a:lstStyle/>
          <a:p>
            <a:r>
              <a:rPr lang="en-MY" sz="4400" noProof="0" dirty="0"/>
              <a:t>Temporal Variability in Low-Frequency Radio Interference: Insight from High-Cadence Monitoring at a Candidate Radio Notification Zone in Malaysia</a:t>
            </a:r>
          </a:p>
        </p:txBody>
      </p:sp>
      <p:sp>
        <p:nvSpPr>
          <p:cNvPr id="3" name="Subtitle 2">
            <a:extLst>
              <a:ext uri="{FF2B5EF4-FFF2-40B4-BE49-F238E27FC236}">
                <a16:creationId xmlns:a16="http://schemas.microsoft.com/office/drawing/2014/main" id="{0709A452-E6B2-4D7F-1697-3476EF36ECCE}"/>
              </a:ext>
            </a:extLst>
          </p:cNvPr>
          <p:cNvSpPr>
            <a:spLocks noGrp="1"/>
          </p:cNvSpPr>
          <p:nvPr>
            <p:ph type="subTitle" idx="1"/>
          </p:nvPr>
        </p:nvSpPr>
        <p:spPr/>
        <p:txBody>
          <a:bodyPr/>
          <a:lstStyle/>
          <a:p>
            <a:r>
              <a:rPr lang="en-MY" b="1" noProof="0" dirty="0"/>
              <a:t>Affan Adly Nazri – Ph.D. Candidate, RCL-UM</a:t>
            </a:r>
          </a:p>
          <a:p>
            <a:r>
              <a:rPr lang="en-MY" noProof="0" dirty="0"/>
              <a:t>5th UM-NARIT Bilateral Symposium, Chiang Mai, Thailand</a:t>
            </a:r>
          </a:p>
        </p:txBody>
      </p:sp>
    </p:spTree>
    <p:extLst>
      <p:ext uri="{BB962C8B-B14F-4D97-AF65-F5344CB8AC3E}">
        <p14:creationId xmlns:p14="http://schemas.microsoft.com/office/powerpoint/2010/main" val="2619144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0D7CA9-F298-EAC4-AC23-45DBACE1E412}"/>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06ADB0D9-2F66-5BA7-404B-22EA448CC43B}"/>
              </a:ext>
            </a:extLst>
          </p:cNvPr>
          <p:cNvSpPr>
            <a:spLocks noGrp="1"/>
          </p:cNvSpPr>
          <p:nvPr>
            <p:ph type="title"/>
          </p:nvPr>
        </p:nvSpPr>
        <p:spPr/>
        <p:txBody>
          <a:bodyPr/>
          <a:lstStyle/>
          <a:p>
            <a:r>
              <a:rPr lang="en-MY" noProof="0" dirty="0"/>
              <a:t>Methodology</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82C50E1-1433-0884-F4BB-0D4A47AA4F23}"/>
                  </a:ext>
                </a:extLst>
              </p:cNvPr>
              <p:cNvSpPr>
                <a:spLocks noGrp="1"/>
              </p:cNvSpPr>
              <p:nvPr>
                <p:ph idx="1"/>
              </p:nvPr>
            </p:nvSpPr>
            <p:spPr/>
            <p:txBody>
              <a:bodyPr/>
              <a:lstStyle/>
              <a:p>
                <a:r>
                  <a:rPr lang="en-MY" noProof="0" dirty="0"/>
                  <a:t>RFI detection: Generalized spectral kurtosis (GSK)</a:t>
                </a:r>
              </a:p>
              <a:p>
                <a:pPr lvl="1"/>
                <a:r>
                  <a:rPr lang="en-MY" noProof="0" dirty="0"/>
                  <a:t>Spectral kurtosis: 4th order moments within Gaussian Noise (Nita+2007)</a:t>
                </a:r>
              </a:p>
              <a:p>
                <a:pPr lvl="1"/>
                <a:r>
                  <a:rPr lang="en-MY" noProof="0" dirty="0"/>
                  <a:t>GSK: Interposes time-averaging factor (Nita+2010a)</a:t>
                </a:r>
              </a:p>
              <a:p>
                <a:pPr lvl="1"/>
                <a:r>
                  <a:rPr lang="en-MY" noProof="0" dirty="0"/>
                  <a:t>Simple, applicable using FPGA (e.g. KSRBL, EOVSA, CHIME, Parkes)</a:t>
                </a:r>
              </a:p>
              <a:p>
                <a:pPr marL="457200" lvl="1" indent="0">
                  <a:lnSpc>
                    <a:spcPct val="150000"/>
                  </a:lnSpc>
                  <a:buNone/>
                </a:pPr>
                <a14:m>
                  <m:oMathPara xmlns:m="http://schemas.openxmlformats.org/officeDocument/2006/math">
                    <m:oMathParaPr>
                      <m:jc m:val="centerGroup"/>
                    </m:oMathParaPr>
                    <m:oMath xmlns:m="http://schemas.openxmlformats.org/officeDocument/2006/math">
                      <m:acc>
                        <m:accPr>
                          <m:chr m:val="̂"/>
                          <m:ctrlPr>
                            <a:rPr lang="en-MY" i="1" noProof="0" smtClean="0">
                              <a:latin typeface="Cambria Math" panose="02040503050406030204" pitchFamily="18" charset="0"/>
                            </a:rPr>
                          </m:ctrlPr>
                        </m:accPr>
                        <m:e>
                          <m:r>
                            <a:rPr lang="en-MY" i="1" noProof="0" smtClean="0">
                              <a:latin typeface="Cambria Math" panose="02040503050406030204" pitchFamily="18" charset="0"/>
                            </a:rPr>
                            <m:t>𝑆𝐾</m:t>
                          </m:r>
                        </m:e>
                      </m:acc>
                      <m:r>
                        <a:rPr lang="en-MY" i="1" noProof="0" smtClean="0">
                          <a:latin typeface="Cambria Math" panose="02040503050406030204" pitchFamily="18" charset="0"/>
                        </a:rPr>
                        <m:t>=</m:t>
                      </m:r>
                      <m:f>
                        <m:fPr>
                          <m:ctrlPr>
                            <a:rPr lang="en-MY" i="1" noProof="0" smtClean="0">
                              <a:latin typeface="Cambria Math" panose="02040503050406030204" pitchFamily="18" charset="0"/>
                            </a:rPr>
                          </m:ctrlPr>
                        </m:fPr>
                        <m:num>
                          <m:r>
                            <a:rPr lang="en-MY" i="1" noProof="0" smtClean="0">
                              <a:latin typeface="Cambria Math" panose="02040503050406030204" pitchFamily="18" charset="0"/>
                            </a:rPr>
                            <m:t>𝑀𝑁𝑑</m:t>
                          </m:r>
                          <m:r>
                            <a:rPr lang="en-MY" i="1" noProof="0" smtClean="0">
                              <a:latin typeface="Cambria Math" panose="02040503050406030204" pitchFamily="18" charset="0"/>
                            </a:rPr>
                            <m:t>+1</m:t>
                          </m:r>
                        </m:num>
                        <m:den>
                          <m:r>
                            <a:rPr lang="en-MY" i="1" noProof="0" smtClean="0">
                              <a:latin typeface="Cambria Math" panose="02040503050406030204" pitchFamily="18" charset="0"/>
                            </a:rPr>
                            <m:t>𝑀</m:t>
                          </m:r>
                          <m:r>
                            <a:rPr lang="en-MY" i="1" noProof="0" smtClean="0">
                              <a:latin typeface="Cambria Math" panose="02040503050406030204" pitchFamily="18" charset="0"/>
                            </a:rPr>
                            <m:t>−1</m:t>
                          </m:r>
                        </m:den>
                      </m:f>
                      <m:r>
                        <a:rPr lang="en-MY" i="1" noProof="0" smtClean="0">
                          <a:latin typeface="Cambria Math" panose="02040503050406030204" pitchFamily="18" charset="0"/>
                        </a:rPr>
                        <m:t> </m:t>
                      </m:r>
                      <m:d>
                        <m:dPr>
                          <m:ctrlPr>
                            <a:rPr lang="en-MY" i="1" noProof="0" smtClean="0">
                              <a:latin typeface="Cambria Math" panose="02040503050406030204" pitchFamily="18" charset="0"/>
                            </a:rPr>
                          </m:ctrlPr>
                        </m:dPr>
                        <m:e>
                          <m:f>
                            <m:fPr>
                              <m:ctrlPr>
                                <a:rPr lang="en-MY" i="1" noProof="0" smtClean="0">
                                  <a:latin typeface="Cambria Math" panose="02040503050406030204" pitchFamily="18" charset="0"/>
                                </a:rPr>
                              </m:ctrlPr>
                            </m:fPr>
                            <m:num>
                              <m:r>
                                <a:rPr lang="en-MY" i="1" noProof="0" smtClean="0">
                                  <a:latin typeface="Cambria Math" panose="02040503050406030204" pitchFamily="18" charset="0"/>
                                </a:rPr>
                                <m:t>𝑀</m:t>
                              </m:r>
                              <m:sSub>
                                <m:sSubPr>
                                  <m:ctrlPr>
                                    <a:rPr lang="en-MY" i="1" noProof="0" smtClean="0">
                                      <a:latin typeface="Cambria Math" panose="02040503050406030204" pitchFamily="18" charset="0"/>
                                    </a:rPr>
                                  </m:ctrlPr>
                                </m:sSubPr>
                                <m:e>
                                  <m:r>
                                    <a:rPr lang="en-MY" i="1" noProof="0" smtClean="0">
                                      <a:latin typeface="Cambria Math" panose="02040503050406030204" pitchFamily="18" charset="0"/>
                                    </a:rPr>
                                    <m:t>𝑆</m:t>
                                  </m:r>
                                </m:e>
                                <m:sub>
                                  <m:r>
                                    <a:rPr lang="en-MY" i="1" noProof="0" smtClean="0">
                                      <a:latin typeface="Cambria Math" panose="02040503050406030204" pitchFamily="18" charset="0"/>
                                    </a:rPr>
                                    <m:t>2</m:t>
                                  </m:r>
                                </m:sub>
                              </m:sSub>
                            </m:num>
                            <m:den>
                              <m:sSub>
                                <m:sSubPr>
                                  <m:ctrlPr>
                                    <a:rPr lang="en-MY" i="1" noProof="0" smtClean="0">
                                      <a:latin typeface="Cambria Math" panose="02040503050406030204" pitchFamily="18" charset="0"/>
                                    </a:rPr>
                                  </m:ctrlPr>
                                </m:sSubPr>
                                <m:e>
                                  <m:r>
                                    <a:rPr lang="en-MY" i="1" noProof="0" smtClean="0">
                                      <a:latin typeface="Cambria Math" panose="02040503050406030204" pitchFamily="18" charset="0"/>
                                    </a:rPr>
                                    <m:t>𝑆</m:t>
                                  </m:r>
                                </m:e>
                                <m:sub>
                                  <m:r>
                                    <a:rPr lang="en-MY" i="1" noProof="0" smtClean="0">
                                      <a:latin typeface="Cambria Math" panose="02040503050406030204" pitchFamily="18" charset="0"/>
                                    </a:rPr>
                                    <m:t>1</m:t>
                                  </m:r>
                                </m:sub>
                              </m:sSub>
                            </m:den>
                          </m:f>
                          <m:r>
                            <a:rPr lang="en-MY" i="1" noProof="0" smtClean="0">
                              <a:latin typeface="Cambria Math" panose="02040503050406030204" pitchFamily="18" charset="0"/>
                            </a:rPr>
                            <m:t>−1</m:t>
                          </m:r>
                        </m:e>
                      </m:d>
                      <m:r>
                        <a:rPr lang="en-MY" i="1" noProof="0" smtClean="0">
                          <a:latin typeface="Cambria Math" panose="02040503050406030204" pitchFamily="18" charset="0"/>
                        </a:rPr>
                        <m:t>,  </m:t>
                      </m:r>
                      <m:r>
                        <a:rPr lang="en-MY" i="1" noProof="0" smtClean="0">
                          <a:latin typeface="Cambria Math" panose="02040503050406030204" pitchFamily="18" charset="0"/>
                        </a:rPr>
                        <m:t>𝑑</m:t>
                      </m:r>
                      <m:r>
                        <a:rPr lang="en-MY" i="1" noProof="0" smtClean="0">
                          <a:latin typeface="Cambria Math" panose="02040503050406030204" pitchFamily="18" charset="0"/>
                        </a:rPr>
                        <m:t>=</m:t>
                      </m:r>
                      <m:f>
                        <m:fPr>
                          <m:ctrlPr>
                            <a:rPr lang="en-MY" i="1" noProof="0" smtClean="0">
                              <a:latin typeface="Cambria Math" panose="02040503050406030204" pitchFamily="18" charset="0"/>
                            </a:rPr>
                          </m:ctrlPr>
                        </m:fPr>
                        <m:num>
                          <m:r>
                            <a:rPr lang="en-MY" i="1" noProof="0" smtClean="0">
                              <a:latin typeface="Cambria Math" panose="02040503050406030204" pitchFamily="18" charset="0"/>
                            </a:rPr>
                            <m:t>𝑀</m:t>
                          </m:r>
                          <m:r>
                            <a:rPr lang="en-MY" i="1" noProof="0" smtClean="0">
                              <a:latin typeface="Cambria Math" panose="02040503050406030204" pitchFamily="18" charset="0"/>
                            </a:rPr>
                            <m:t>−</m:t>
                          </m:r>
                          <m:acc>
                            <m:accPr>
                              <m:chr m:val="̂"/>
                              <m:ctrlPr>
                                <a:rPr lang="en-MY" i="1" noProof="0" smtClean="0">
                                  <a:latin typeface="Cambria Math" panose="02040503050406030204" pitchFamily="18" charset="0"/>
                                </a:rPr>
                              </m:ctrlPr>
                            </m:accPr>
                            <m:e>
                              <m:r>
                                <a:rPr lang="en-MY" i="1" noProof="0" smtClean="0">
                                  <a:latin typeface="Cambria Math" panose="02040503050406030204" pitchFamily="18" charset="0"/>
                                </a:rPr>
                                <m:t>𝜇</m:t>
                              </m:r>
                            </m:e>
                          </m:acc>
                          <m:r>
                            <a:rPr lang="en-MY" i="1" noProof="0" smtClean="0">
                              <a:latin typeface="Cambria Math" panose="02040503050406030204" pitchFamily="18" charset="0"/>
                            </a:rPr>
                            <m:t>+1</m:t>
                          </m:r>
                        </m:num>
                        <m:den>
                          <m:r>
                            <a:rPr lang="en-MY" i="1" noProof="0" smtClean="0">
                              <a:latin typeface="Cambria Math" panose="02040503050406030204" pitchFamily="18" charset="0"/>
                            </a:rPr>
                            <m:t>𝑀</m:t>
                          </m:r>
                          <m:acc>
                            <m:accPr>
                              <m:chr m:val="̂"/>
                              <m:ctrlPr>
                                <a:rPr lang="en-MY" i="1" noProof="0" smtClean="0">
                                  <a:latin typeface="Cambria Math" panose="02040503050406030204" pitchFamily="18" charset="0"/>
                                </a:rPr>
                              </m:ctrlPr>
                            </m:accPr>
                            <m:e>
                              <m:r>
                                <a:rPr lang="en-MY" i="1" noProof="0" smtClean="0">
                                  <a:latin typeface="Cambria Math" panose="02040503050406030204" pitchFamily="18" charset="0"/>
                                </a:rPr>
                                <m:t>𝜇</m:t>
                              </m:r>
                            </m:e>
                          </m:acc>
                        </m:den>
                      </m:f>
                    </m:oMath>
                  </m:oMathPara>
                </a14:m>
                <a:endParaRPr lang="en-MY" noProof="0" dirty="0"/>
              </a:p>
              <a:p>
                <a:pPr lvl="1"/>
                <a:r>
                  <a:rPr lang="en-MY" noProof="0" dirty="0"/>
                  <a:t>Approximate using Pearson Type III PDF (Pearson+1895), obtain bounds using cumulative function with </a:t>
                </a:r>
                <a14:m>
                  <m:oMath xmlns:m="http://schemas.openxmlformats.org/officeDocument/2006/math">
                    <m:sSub>
                      <m:sSubPr>
                        <m:ctrlPr>
                          <a:rPr lang="en-MY" i="1" noProof="0" smtClean="0">
                            <a:latin typeface="Cambria Math" panose="02040503050406030204" pitchFamily="18" charset="0"/>
                          </a:rPr>
                        </m:ctrlPr>
                      </m:sSubPr>
                      <m:e>
                        <m:r>
                          <a:rPr lang="en-MY" i="1" noProof="0" smtClean="0">
                            <a:latin typeface="Cambria Math" panose="02040503050406030204" pitchFamily="18" charset="0"/>
                          </a:rPr>
                          <m:t>𝑃</m:t>
                        </m:r>
                      </m:e>
                      <m:sub>
                        <m:r>
                          <m:rPr>
                            <m:sty m:val="p"/>
                          </m:rPr>
                          <a:rPr lang="en-MY" noProof="0" smtClean="0">
                            <a:latin typeface="Cambria Math" panose="02040503050406030204" pitchFamily="18" charset="0"/>
                          </a:rPr>
                          <m:t>FA</m:t>
                        </m:r>
                      </m:sub>
                    </m:sSub>
                    <m:r>
                      <a:rPr lang="en-MY" i="1" noProof="0" smtClean="0">
                        <a:latin typeface="Cambria Math" panose="02040503050406030204" pitchFamily="18" charset="0"/>
                      </a:rPr>
                      <m:t>≈0.134%</m:t>
                    </m:r>
                  </m:oMath>
                </a14:m>
                <a:endParaRPr lang="en-MY" noProof="0" dirty="0"/>
              </a:p>
            </p:txBody>
          </p:sp>
        </mc:Choice>
        <mc:Fallback xmlns="">
          <p:sp>
            <p:nvSpPr>
              <p:cNvPr id="4" name="Content Placeholder 3">
                <a:extLst>
                  <a:ext uri="{FF2B5EF4-FFF2-40B4-BE49-F238E27FC236}">
                    <a16:creationId xmlns:a16="http://schemas.microsoft.com/office/drawing/2014/main" id="{882C50E1-1433-0884-F4BB-0D4A47AA4F23}"/>
                  </a:ext>
                </a:extLst>
              </p:cNvPr>
              <p:cNvSpPr>
                <a:spLocks noGrp="1" noRot="1" noChangeAspect="1" noMove="1" noResize="1" noEditPoints="1" noAdjustHandles="1" noChangeArrowheads="1" noChangeShapeType="1" noTextEdit="1"/>
              </p:cNvSpPr>
              <p:nvPr>
                <p:ph idx="1"/>
              </p:nvPr>
            </p:nvSpPr>
            <p:spPr>
              <a:blipFill>
                <a:blip r:embed="rId3"/>
                <a:stretch>
                  <a:fillRect l="-812" t="-1821"/>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28B9091A-D430-28DF-E6DE-A08FF9872822}"/>
              </a:ext>
            </a:extLst>
          </p:cNvPr>
          <p:cNvSpPr>
            <a:spLocks noGrp="1"/>
          </p:cNvSpPr>
          <p:nvPr>
            <p:ph type="sldNum" sz="quarter" idx="12"/>
          </p:nvPr>
        </p:nvSpPr>
        <p:spPr/>
        <p:txBody>
          <a:bodyPr/>
          <a:lstStyle/>
          <a:p>
            <a:fld id="{43EBDDF9-A251-4F18-B37F-31527642E890}" type="slidenum">
              <a:rPr lang="en-MY" noProof="0" smtClean="0"/>
              <a:t>10</a:t>
            </a:fld>
            <a:endParaRPr lang="en-MY" noProof="0" dirty="0"/>
          </a:p>
        </p:txBody>
      </p:sp>
    </p:spTree>
    <p:extLst>
      <p:ext uri="{BB962C8B-B14F-4D97-AF65-F5344CB8AC3E}">
        <p14:creationId xmlns:p14="http://schemas.microsoft.com/office/powerpoint/2010/main" val="1910507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741C97-184A-8E1F-1719-105D9C418BDA}"/>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84D0E024-A3B5-1ECA-FB3A-648752D28AE3}"/>
              </a:ext>
            </a:extLst>
          </p:cNvPr>
          <p:cNvSpPr>
            <a:spLocks noGrp="1"/>
          </p:cNvSpPr>
          <p:nvPr>
            <p:ph type="title"/>
          </p:nvPr>
        </p:nvSpPr>
        <p:spPr/>
        <p:txBody>
          <a:bodyPr/>
          <a:lstStyle/>
          <a:p>
            <a:r>
              <a:rPr lang="en-MY" noProof="0" dirty="0"/>
              <a:t>Results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051FE89-EF44-798A-39C2-5876B459BAC3}"/>
                  </a:ext>
                </a:extLst>
              </p:cNvPr>
              <p:cNvSpPr>
                <a:spLocks noGrp="1"/>
              </p:cNvSpPr>
              <p:nvPr>
                <p:ph idx="1"/>
              </p:nvPr>
            </p:nvSpPr>
            <p:spPr>
              <a:xfrm>
                <a:off x="838200" y="1825625"/>
                <a:ext cx="3754557" cy="4351338"/>
              </a:xfrm>
            </p:spPr>
            <p:txBody>
              <a:bodyPr/>
              <a:lstStyle/>
              <a:p>
                <a:r>
                  <a:rPr lang="en-MY" noProof="0" dirty="0"/>
                  <a:t>More LF – VHF RFI in UM than GL (</a:t>
                </a:r>
                <a:r>
                  <a:rPr lang="en-MY" dirty="0"/>
                  <a:t>~100%</a:t>
                </a:r>
                <a:r>
                  <a:rPr lang="en-MY" noProof="0" dirty="0"/>
                  <a:t> vs </a:t>
                </a:r>
                <a:r>
                  <a:rPr lang="en-MY" dirty="0"/>
                  <a:t>45</a:t>
                </a:r>
                <a:r>
                  <a:rPr lang="en-MY" noProof="0" dirty="0"/>
                  <a:t>%)</a:t>
                </a:r>
              </a:p>
              <a:p>
                <a:r>
                  <a:rPr lang="en-MY" noProof="0" dirty="0"/>
                  <a:t>Why?</a:t>
                </a:r>
              </a:p>
              <a:p>
                <a:pPr lvl="1"/>
                <a:r>
                  <a:rPr lang="en-MY" noProof="0" dirty="0"/>
                  <a:t>Biased </a:t>
                </a:r>
                <a14:m>
                  <m:oMath xmlns:m="http://schemas.openxmlformats.org/officeDocument/2006/math">
                    <m:r>
                      <a:rPr lang="en-MY" b="0" i="1" noProof="0" smtClean="0">
                        <a:latin typeface="Cambria Math" panose="02040503050406030204" pitchFamily="18" charset="0"/>
                      </a:rPr>
                      <m:t>𝑑</m:t>
                    </m:r>
                  </m:oMath>
                </a14:m>
                <a:r>
                  <a:rPr lang="en-MY" noProof="0" dirty="0"/>
                  <a:t> (Nita+2016a)</a:t>
                </a:r>
              </a:p>
              <a:p>
                <a:pPr lvl="1"/>
                <a:r>
                  <a:rPr lang="en-MY" noProof="0" dirty="0"/>
                  <a:t>Digitization leakage</a:t>
                </a:r>
              </a:p>
              <a:p>
                <a:pPr lvl="1"/>
                <a:r>
                  <a:rPr lang="en-MY" noProof="0" dirty="0"/>
                  <a:t>Poorly tuned + non-linear</a:t>
                </a:r>
              </a:p>
              <a:p>
                <a:pPr lvl="1"/>
                <a:r>
                  <a:rPr lang="en-MY" noProof="0" dirty="0"/>
                  <a:t>Reflection/multipath (Parsons+1989)</a:t>
                </a:r>
              </a:p>
            </p:txBody>
          </p:sp>
        </mc:Choice>
        <mc:Fallback xmlns="">
          <p:sp>
            <p:nvSpPr>
              <p:cNvPr id="4" name="Content Placeholder 3">
                <a:extLst>
                  <a:ext uri="{FF2B5EF4-FFF2-40B4-BE49-F238E27FC236}">
                    <a16:creationId xmlns:a16="http://schemas.microsoft.com/office/drawing/2014/main" id="{2051FE89-EF44-798A-39C2-5876B459BAC3}"/>
                  </a:ext>
                </a:extLst>
              </p:cNvPr>
              <p:cNvSpPr>
                <a:spLocks noGrp="1" noRot="1" noChangeAspect="1" noMove="1" noResize="1" noEditPoints="1" noAdjustHandles="1" noChangeArrowheads="1" noChangeShapeType="1" noTextEdit="1"/>
              </p:cNvSpPr>
              <p:nvPr>
                <p:ph idx="1"/>
              </p:nvPr>
            </p:nvSpPr>
            <p:spPr>
              <a:xfrm>
                <a:off x="838200" y="1825625"/>
                <a:ext cx="3754557" cy="4351338"/>
              </a:xfrm>
              <a:blipFill>
                <a:blip r:embed="rId3"/>
                <a:stretch>
                  <a:fillRect l="-2276" t="-1821" r="-1463"/>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6852B038-17FE-7588-CC79-A4F62D040728}"/>
              </a:ext>
            </a:extLst>
          </p:cNvPr>
          <p:cNvSpPr>
            <a:spLocks noGrp="1"/>
          </p:cNvSpPr>
          <p:nvPr>
            <p:ph type="sldNum" sz="quarter" idx="12"/>
          </p:nvPr>
        </p:nvSpPr>
        <p:spPr/>
        <p:txBody>
          <a:bodyPr/>
          <a:lstStyle/>
          <a:p>
            <a:fld id="{43EBDDF9-A251-4F18-B37F-31527642E890}" type="slidenum">
              <a:rPr lang="en-MY" noProof="0" smtClean="0"/>
              <a:t>11</a:t>
            </a:fld>
            <a:endParaRPr lang="en-MY" noProof="0" dirty="0"/>
          </a:p>
        </p:txBody>
      </p:sp>
      <p:grpSp>
        <p:nvGrpSpPr>
          <p:cNvPr id="9" name="Group 8">
            <a:extLst>
              <a:ext uri="{FF2B5EF4-FFF2-40B4-BE49-F238E27FC236}">
                <a16:creationId xmlns:a16="http://schemas.microsoft.com/office/drawing/2014/main" id="{676F9D3A-3CC3-693D-3F10-E41CE432DCC9}"/>
              </a:ext>
            </a:extLst>
          </p:cNvPr>
          <p:cNvGrpSpPr/>
          <p:nvPr/>
        </p:nvGrpSpPr>
        <p:grpSpPr>
          <a:xfrm>
            <a:off x="4615542" y="604740"/>
            <a:ext cx="6725608" cy="5572223"/>
            <a:chOff x="4615542" y="604740"/>
            <a:chExt cx="6725608" cy="5572223"/>
          </a:xfrm>
        </p:grpSpPr>
        <p:pic>
          <p:nvPicPr>
            <p:cNvPr id="6" name="Picture 5" descr="A close-up of a screen&#10;&#10;AI-generated content may be incorrect.">
              <a:extLst>
                <a:ext uri="{FF2B5EF4-FFF2-40B4-BE49-F238E27FC236}">
                  <a16:creationId xmlns:a16="http://schemas.microsoft.com/office/drawing/2014/main" id="{FB25B82E-60C4-3C31-A96D-66E44DD26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542" y="604740"/>
              <a:ext cx="3351411" cy="5324476"/>
            </a:xfrm>
            <a:prstGeom prst="rect">
              <a:avLst/>
            </a:prstGeom>
          </p:spPr>
        </p:pic>
        <p:pic>
          <p:nvPicPr>
            <p:cNvPr id="7" name="Picture 6" descr="A close-up of a graph&#10;&#10;AI-generated content may be incorrect.">
              <a:extLst>
                <a:ext uri="{FF2B5EF4-FFF2-40B4-BE49-F238E27FC236}">
                  <a16:creationId xmlns:a16="http://schemas.microsoft.com/office/drawing/2014/main" id="{10992471-DD43-AF6A-FDE2-3A202F5FF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9604" y="604741"/>
              <a:ext cx="3351411" cy="5324475"/>
            </a:xfrm>
            <a:prstGeom prst="rect">
              <a:avLst/>
            </a:prstGeom>
          </p:spPr>
        </p:pic>
        <p:sp>
          <p:nvSpPr>
            <p:cNvPr id="8" name="TextBox 7">
              <a:extLst>
                <a:ext uri="{FF2B5EF4-FFF2-40B4-BE49-F238E27FC236}">
                  <a16:creationId xmlns:a16="http://schemas.microsoft.com/office/drawing/2014/main" id="{B89CA845-59B5-4B22-122C-0EB321CCB080}"/>
                </a:ext>
              </a:extLst>
            </p:cNvPr>
            <p:cNvSpPr txBox="1"/>
            <p:nvPr/>
          </p:nvSpPr>
          <p:spPr>
            <a:xfrm>
              <a:off x="4615542" y="5930742"/>
              <a:ext cx="6725608" cy="246221"/>
            </a:xfrm>
            <a:prstGeom prst="rect">
              <a:avLst/>
            </a:prstGeom>
            <a:noFill/>
          </p:spPr>
          <p:txBody>
            <a:bodyPr wrap="square" rtlCol="0">
              <a:spAutoFit/>
            </a:bodyPr>
            <a:lstStyle/>
            <a:p>
              <a:pPr algn="ctr"/>
              <a:r>
                <a:rPr lang="en-MY" sz="1000" noProof="0" dirty="0"/>
                <a:t>Overall RFI monitoring and SK flags for UM data (left) and GL data (right). </a:t>
              </a:r>
            </a:p>
          </p:txBody>
        </p:sp>
      </p:grpSp>
    </p:spTree>
    <p:extLst>
      <p:ext uri="{BB962C8B-B14F-4D97-AF65-F5344CB8AC3E}">
        <p14:creationId xmlns:p14="http://schemas.microsoft.com/office/powerpoint/2010/main" val="301684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681AC9-964A-7CA7-E263-A4114F0003FF}"/>
              </a:ext>
            </a:extLst>
          </p:cNvPr>
          <p:cNvSpPr>
            <a:spLocks noGrp="1"/>
          </p:cNvSpPr>
          <p:nvPr>
            <p:ph type="ftr" sz="quarter" idx="11"/>
          </p:nvPr>
        </p:nvSpPr>
        <p:spPr/>
        <p:txBody>
          <a:bodyPr/>
          <a:lstStyle/>
          <a:p>
            <a:r>
              <a:rPr lang="en-MY" noProof="0" dirty="0"/>
              <a:t>MCMC: Malaysian Communications and Multimedia Commission</a:t>
            </a:r>
          </a:p>
        </p:txBody>
      </p:sp>
      <p:sp>
        <p:nvSpPr>
          <p:cNvPr id="3" name="Title 2">
            <a:extLst>
              <a:ext uri="{FF2B5EF4-FFF2-40B4-BE49-F238E27FC236}">
                <a16:creationId xmlns:a16="http://schemas.microsoft.com/office/drawing/2014/main" id="{BFED5897-1FB3-B424-9AAF-5BE7B2283087}"/>
              </a:ext>
            </a:extLst>
          </p:cNvPr>
          <p:cNvSpPr>
            <a:spLocks noGrp="1"/>
          </p:cNvSpPr>
          <p:nvPr>
            <p:ph type="title"/>
          </p:nvPr>
        </p:nvSpPr>
        <p:spPr/>
        <p:txBody>
          <a:bodyPr/>
          <a:lstStyle/>
          <a:p>
            <a:r>
              <a:rPr lang="en-MY" noProof="0" dirty="0"/>
              <a:t>Discussion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A3CD8B6-9657-67FA-1083-07F99F805C4A}"/>
                  </a:ext>
                </a:extLst>
              </p:cNvPr>
              <p:cNvSpPr>
                <a:spLocks noGrp="1"/>
              </p:cNvSpPr>
              <p:nvPr>
                <p:ph idx="1"/>
              </p:nvPr>
            </p:nvSpPr>
            <p:spPr/>
            <p:txBody>
              <a:bodyPr/>
              <a:lstStyle/>
              <a:p>
                <a:r>
                  <a:rPr lang="en-MY" noProof="0" dirty="0"/>
                  <a:t>Spectrum Allocation</a:t>
                </a:r>
              </a:p>
              <a:p>
                <a:pPr lvl="1"/>
                <a:r>
                  <a:rPr lang="en-MY" noProof="0" dirty="0"/>
                  <a:t>Two types of RFI</a:t>
                </a:r>
              </a:p>
              <a:p>
                <a:pPr lvl="2"/>
                <a:r>
                  <a:rPr lang="en-MY" noProof="0" dirty="0"/>
                  <a:t>Persistent (Duty cycles </a:t>
                </a:r>
                <a14:m>
                  <m:oMath xmlns:m="http://schemas.openxmlformats.org/officeDocument/2006/math">
                    <m:r>
                      <a:rPr lang="en-MY" i="1" noProof="0" smtClean="0">
                        <a:latin typeface="Cambria Math" panose="02040503050406030204" pitchFamily="18" charset="0"/>
                        <a:ea typeface="Cambria Math" panose="02040503050406030204" pitchFamily="18" charset="0"/>
                      </a:rPr>
                      <m:t>≳50 %</m:t>
                    </m:r>
                  </m:oMath>
                </a14:m>
                <a:r>
                  <a:rPr lang="en-MY" noProof="0" dirty="0"/>
                  <a:t>)</a:t>
                </a:r>
              </a:p>
              <a:p>
                <a:pPr lvl="3"/>
                <a:r>
                  <a:rPr lang="en-MY" noProof="0" dirty="0"/>
                  <a:t>RFI-P1: 0 – 31.25 MHz</a:t>
                </a:r>
              </a:p>
              <a:p>
                <a:pPr lvl="3"/>
                <a:r>
                  <a:rPr lang="en-MY" noProof="0" dirty="0"/>
                  <a:t>RFI-P2: 86.43 – 108.40 MHz</a:t>
                </a:r>
              </a:p>
              <a:p>
                <a:pPr lvl="3"/>
                <a:r>
                  <a:rPr lang="en-MY" noProof="0" dirty="0"/>
                  <a:t>RFI-P3: 168.21 – 171.63 MHz</a:t>
                </a:r>
              </a:p>
              <a:p>
                <a:pPr lvl="2"/>
                <a:r>
                  <a:rPr lang="en-MY" noProof="0" dirty="0"/>
                  <a:t>Transient (Duty cycles </a:t>
                </a:r>
                <a14:m>
                  <m:oMath xmlns:m="http://schemas.openxmlformats.org/officeDocument/2006/math">
                    <m:r>
                      <a:rPr lang="en-MY" i="1" noProof="0" smtClean="0">
                        <a:latin typeface="Cambria Math" panose="02040503050406030204" pitchFamily="18" charset="0"/>
                        <a:ea typeface="Cambria Math" panose="02040503050406030204" pitchFamily="18" charset="0"/>
                      </a:rPr>
                      <m:t>≲50 %</m:t>
                    </m:r>
                  </m:oMath>
                </a14:m>
                <a:r>
                  <a:rPr lang="en-MY" noProof="0" dirty="0"/>
                  <a:t>)</a:t>
                </a:r>
              </a:p>
              <a:p>
                <a:pPr lvl="3"/>
                <a:r>
                  <a:rPr lang="en-MY" noProof="0" dirty="0"/>
                  <a:t>RFI-T1: 32.23 – 56.64 MHz</a:t>
                </a:r>
              </a:p>
              <a:p>
                <a:pPr lvl="3"/>
                <a:r>
                  <a:rPr lang="en-MY" noProof="0" dirty="0"/>
                  <a:t>RFI-T2: 120.12 – 138.18 MHz</a:t>
                </a:r>
              </a:p>
              <a:p>
                <a:pPr lvl="1"/>
                <a:r>
                  <a:rPr lang="en-MY" noProof="0" dirty="0"/>
                  <a:t>Compared with ITU and MCMC 2022</a:t>
                </a:r>
              </a:p>
            </p:txBody>
          </p:sp>
        </mc:Choice>
        <mc:Fallback xmlns="">
          <p:sp>
            <p:nvSpPr>
              <p:cNvPr id="4" name="Content Placeholder 3">
                <a:extLst>
                  <a:ext uri="{FF2B5EF4-FFF2-40B4-BE49-F238E27FC236}">
                    <a16:creationId xmlns:a16="http://schemas.microsoft.com/office/drawing/2014/main" id="{6A3CD8B6-9657-67FA-1083-07F99F805C4A}"/>
                  </a:ext>
                </a:extLst>
              </p:cNvPr>
              <p:cNvSpPr>
                <a:spLocks noGrp="1" noRot="1" noChangeAspect="1" noMove="1" noResize="1" noEditPoints="1" noAdjustHandles="1" noChangeArrowheads="1" noChangeShapeType="1" noTextEdit="1"/>
              </p:cNvSpPr>
              <p:nvPr>
                <p:ph idx="1"/>
              </p:nvPr>
            </p:nvSpPr>
            <p:spPr>
              <a:blipFill>
                <a:blip r:embed="rId3"/>
                <a:stretch>
                  <a:fillRect l="-812" t="-1821"/>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F99D1452-F1D8-2369-D878-1685F5E979EC}"/>
              </a:ext>
            </a:extLst>
          </p:cNvPr>
          <p:cNvSpPr>
            <a:spLocks noGrp="1"/>
          </p:cNvSpPr>
          <p:nvPr>
            <p:ph type="sldNum" sz="quarter" idx="12"/>
          </p:nvPr>
        </p:nvSpPr>
        <p:spPr/>
        <p:txBody>
          <a:bodyPr/>
          <a:lstStyle/>
          <a:p>
            <a:fld id="{43EBDDF9-A251-4F18-B37F-31527642E890}" type="slidenum">
              <a:rPr lang="en-MY" noProof="0" smtClean="0"/>
              <a:t>12</a:t>
            </a:fld>
            <a:endParaRPr lang="en-MY" noProof="0" dirty="0"/>
          </a:p>
        </p:txBody>
      </p:sp>
      <p:pic>
        <p:nvPicPr>
          <p:cNvPr id="6" name="Picture 5" descr="A close-up of a graph&#10;&#10;AI-generated content may be incorrect.">
            <a:extLst>
              <a:ext uri="{FF2B5EF4-FFF2-40B4-BE49-F238E27FC236}">
                <a16:creationId xmlns:a16="http://schemas.microsoft.com/office/drawing/2014/main" id="{86E60325-4E52-8DD1-3A02-F7ECA8B09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626" y="365125"/>
            <a:ext cx="3658174" cy="5811838"/>
          </a:xfrm>
          <a:prstGeom prst="rect">
            <a:avLst/>
          </a:prstGeom>
        </p:spPr>
      </p:pic>
      <p:sp>
        <p:nvSpPr>
          <p:cNvPr id="7" name="TextBox 6">
            <a:extLst>
              <a:ext uri="{FF2B5EF4-FFF2-40B4-BE49-F238E27FC236}">
                <a16:creationId xmlns:a16="http://schemas.microsoft.com/office/drawing/2014/main" id="{43DDB72E-69E8-DAAF-6285-4C432717EDEB}"/>
              </a:ext>
            </a:extLst>
          </p:cNvPr>
          <p:cNvSpPr txBox="1"/>
          <p:nvPr/>
        </p:nvSpPr>
        <p:spPr>
          <a:xfrm>
            <a:off x="6024880" y="5776853"/>
            <a:ext cx="1670746" cy="400110"/>
          </a:xfrm>
          <a:prstGeom prst="rect">
            <a:avLst/>
          </a:prstGeom>
          <a:noFill/>
        </p:spPr>
        <p:txBody>
          <a:bodyPr wrap="square" rtlCol="0">
            <a:spAutoFit/>
          </a:bodyPr>
          <a:lstStyle/>
          <a:p>
            <a:r>
              <a:rPr lang="en-MY" sz="1000" noProof="0" dirty="0"/>
              <a:t>Overall RFI monitoring and SK flags for GL data.</a:t>
            </a:r>
          </a:p>
        </p:txBody>
      </p:sp>
    </p:spTree>
    <p:extLst>
      <p:ext uri="{BB962C8B-B14F-4D97-AF65-F5344CB8AC3E}">
        <p14:creationId xmlns:p14="http://schemas.microsoft.com/office/powerpoint/2010/main" val="146439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3A6A609-7F3A-6E8A-6B7A-B3B58C7013A7}"/>
              </a:ext>
            </a:extLst>
          </p:cNvPr>
          <p:cNvSpPr txBox="1"/>
          <p:nvPr/>
        </p:nvSpPr>
        <p:spPr>
          <a:xfrm>
            <a:off x="5913120" y="5930742"/>
            <a:ext cx="1881787" cy="246221"/>
          </a:xfrm>
          <a:prstGeom prst="rect">
            <a:avLst/>
          </a:prstGeom>
          <a:noFill/>
        </p:spPr>
        <p:txBody>
          <a:bodyPr wrap="square" rtlCol="0">
            <a:spAutoFit/>
          </a:bodyPr>
          <a:lstStyle/>
          <a:p>
            <a:r>
              <a:rPr lang="en-MY" sz="1000" noProof="0" dirty="0"/>
              <a:t>RFI plot for RFI-P1 in GL data.</a:t>
            </a:r>
          </a:p>
        </p:txBody>
      </p:sp>
      <p:sp>
        <p:nvSpPr>
          <p:cNvPr id="2" name="Footer Placeholder 1">
            <a:extLst>
              <a:ext uri="{FF2B5EF4-FFF2-40B4-BE49-F238E27FC236}">
                <a16:creationId xmlns:a16="http://schemas.microsoft.com/office/drawing/2014/main" id="{912789B4-A61E-379D-5FB5-5142BEA6F36B}"/>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850581F8-5941-04D4-12BB-56BACA9B0C5F}"/>
              </a:ext>
            </a:extLst>
          </p:cNvPr>
          <p:cNvSpPr>
            <a:spLocks noGrp="1"/>
          </p:cNvSpPr>
          <p:nvPr>
            <p:ph type="title"/>
          </p:nvPr>
        </p:nvSpPr>
        <p:spPr/>
        <p:txBody>
          <a:bodyPr/>
          <a:lstStyle/>
          <a:p>
            <a:r>
              <a:rPr lang="en-MY" noProof="0" dirty="0"/>
              <a:t>Discussion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4CE1558-6F4B-9F81-356D-D0FF322FA9AD}"/>
                  </a:ext>
                </a:extLst>
              </p:cNvPr>
              <p:cNvSpPr>
                <a:spLocks noGrp="1"/>
              </p:cNvSpPr>
              <p:nvPr>
                <p:ph idx="1"/>
              </p:nvPr>
            </p:nvSpPr>
            <p:spPr>
              <a:xfrm>
                <a:off x="838201" y="1825625"/>
                <a:ext cx="6114826" cy="4351338"/>
              </a:xfrm>
            </p:spPr>
            <p:txBody>
              <a:bodyPr/>
              <a:lstStyle/>
              <a:p>
                <a:r>
                  <a:rPr lang="en-MY" noProof="0" dirty="0"/>
                  <a:t>RFI-P1 (0 – 31.25 MHz)</a:t>
                </a:r>
              </a:p>
              <a:p>
                <a:pPr lvl="1"/>
                <a:r>
                  <a:rPr lang="en-MY" noProof="0" dirty="0"/>
                  <a:t>Various allocations</a:t>
                </a:r>
              </a:p>
              <a:p>
                <a:pPr lvl="1"/>
                <a:r>
                  <a:rPr lang="en-MY" noProof="0" dirty="0"/>
                  <a:t>RFI-P1a (&lt; 5 MHz): Consistent, direct + ground-reflected waves</a:t>
                </a:r>
              </a:p>
              <a:p>
                <a:pPr lvl="1"/>
                <a:r>
                  <a:rPr lang="en-MY" noProof="0" dirty="0"/>
                  <a:t>RFI-P1b (&gt; 5 MHz): Diurnal pattern due to skywave propagation</a:t>
                </a:r>
              </a:p>
              <a:p>
                <a:pPr lvl="2"/>
                <a14:m>
                  <m:oMath xmlns:m="http://schemas.openxmlformats.org/officeDocument/2006/math">
                    <m:sSub>
                      <m:sSubPr>
                        <m:ctrlPr>
                          <a:rPr lang="en-MY" b="0" i="1" noProof="0" smtClean="0">
                            <a:latin typeface="Cambria Math" panose="02040503050406030204" pitchFamily="18" charset="0"/>
                          </a:rPr>
                        </m:ctrlPr>
                      </m:sSubPr>
                      <m:e>
                        <m:r>
                          <a:rPr lang="en-MY" b="0" i="1" noProof="0" smtClean="0">
                            <a:latin typeface="Cambria Math" panose="02040503050406030204" pitchFamily="18" charset="0"/>
                          </a:rPr>
                          <m:t>𝑓</m:t>
                        </m:r>
                      </m:e>
                      <m:sub>
                        <m:r>
                          <m:rPr>
                            <m:sty m:val="p"/>
                          </m:rPr>
                          <a:rPr lang="en-MY" b="0" i="0" noProof="0" smtClean="0">
                            <a:latin typeface="Cambria Math" panose="02040503050406030204" pitchFamily="18" charset="0"/>
                          </a:rPr>
                          <m:t>peak</m:t>
                        </m:r>
                      </m:sub>
                    </m:sSub>
                    <m:r>
                      <a:rPr lang="en-MY" b="0" i="1" noProof="0" smtClean="0">
                        <a:latin typeface="Cambria Math" panose="02040503050406030204" pitchFamily="18" charset="0"/>
                      </a:rPr>
                      <m:t>∝</m:t>
                    </m:r>
                    <m:r>
                      <a:rPr lang="en-MY" b="0" i="1" noProof="0" smtClean="0">
                        <a:latin typeface="Cambria Math" panose="02040503050406030204" pitchFamily="18" charset="0"/>
                      </a:rPr>
                      <m:t>𝛼</m:t>
                    </m:r>
                  </m:oMath>
                </a14:m>
                <a:r>
                  <a:rPr lang="en-MY" noProof="0" dirty="0"/>
                  <a:t>, solar radiation enhances D layer, more opaque to low-</a:t>
                </a:r>
                <a14:m>
                  <m:oMath xmlns:m="http://schemas.openxmlformats.org/officeDocument/2006/math">
                    <m:r>
                      <a:rPr lang="en-MY" b="0" i="1" noProof="0" smtClean="0">
                        <a:latin typeface="Cambria Math" panose="02040503050406030204" pitchFamily="18" charset="0"/>
                      </a:rPr>
                      <m:t>𝑓</m:t>
                    </m:r>
                  </m:oMath>
                </a14:m>
                <a:endParaRPr lang="en-MY" noProof="0" dirty="0"/>
              </a:p>
              <a:p>
                <a:pPr lvl="2"/>
                <a:r>
                  <a:rPr lang="en-MY" noProof="0" dirty="0"/>
                  <a:t>Small disturbances either solar-induced and/or of atmospheric origin</a:t>
                </a:r>
              </a:p>
            </p:txBody>
          </p:sp>
        </mc:Choice>
        <mc:Fallback xmlns="">
          <p:sp>
            <p:nvSpPr>
              <p:cNvPr id="4" name="Content Placeholder 3">
                <a:extLst>
                  <a:ext uri="{FF2B5EF4-FFF2-40B4-BE49-F238E27FC236}">
                    <a16:creationId xmlns:a16="http://schemas.microsoft.com/office/drawing/2014/main" id="{54CE1558-6F4B-9F81-356D-D0FF322FA9AD}"/>
                  </a:ext>
                </a:extLst>
              </p:cNvPr>
              <p:cNvSpPr>
                <a:spLocks noGrp="1" noRot="1" noChangeAspect="1" noMove="1" noResize="1" noEditPoints="1" noAdjustHandles="1" noChangeArrowheads="1" noChangeShapeType="1" noTextEdit="1"/>
              </p:cNvSpPr>
              <p:nvPr>
                <p:ph idx="1"/>
              </p:nvPr>
            </p:nvSpPr>
            <p:spPr>
              <a:xfrm>
                <a:off x="838201" y="1825625"/>
                <a:ext cx="6114826" cy="4351338"/>
              </a:xfrm>
              <a:blipFill>
                <a:blip r:embed="rId3"/>
                <a:stretch>
                  <a:fillRect l="-1396" t="-1821"/>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5976F5CB-EAA6-692D-BE2F-3A820238F189}"/>
              </a:ext>
            </a:extLst>
          </p:cNvPr>
          <p:cNvSpPr>
            <a:spLocks noGrp="1"/>
          </p:cNvSpPr>
          <p:nvPr>
            <p:ph type="sldNum" sz="quarter" idx="12"/>
          </p:nvPr>
        </p:nvSpPr>
        <p:spPr/>
        <p:txBody>
          <a:bodyPr/>
          <a:lstStyle/>
          <a:p>
            <a:fld id="{43EBDDF9-A251-4F18-B37F-31527642E890}" type="slidenum">
              <a:rPr lang="en-MY" noProof="0" smtClean="0"/>
              <a:t>13</a:t>
            </a:fld>
            <a:endParaRPr lang="en-MY" noProof="0" dirty="0"/>
          </a:p>
        </p:txBody>
      </p:sp>
      <p:pic>
        <p:nvPicPr>
          <p:cNvPr id="6" name="Picture 5" descr="A close-up of a screen&#10;&#10;AI-generated content may be incorrect.">
            <a:extLst>
              <a:ext uri="{FF2B5EF4-FFF2-40B4-BE49-F238E27FC236}">
                <a16:creationId xmlns:a16="http://schemas.microsoft.com/office/drawing/2014/main" id="{12FCAC8E-37F8-13DC-E18A-507439896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908" y="365125"/>
            <a:ext cx="3558892" cy="5811838"/>
          </a:xfrm>
          <a:prstGeom prst="rect">
            <a:avLst/>
          </a:prstGeom>
        </p:spPr>
      </p:pic>
      <p:grpSp>
        <p:nvGrpSpPr>
          <p:cNvPr id="20" name="Group 19">
            <a:extLst>
              <a:ext uri="{FF2B5EF4-FFF2-40B4-BE49-F238E27FC236}">
                <a16:creationId xmlns:a16="http://schemas.microsoft.com/office/drawing/2014/main" id="{DB946E70-7792-80E9-8FD3-F60DA38BE486}"/>
              </a:ext>
            </a:extLst>
          </p:cNvPr>
          <p:cNvGrpSpPr/>
          <p:nvPr/>
        </p:nvGrpSpPr>
        <p:grpSpPr>
          <a:xfrm>
            <a:off x="6854013" y="1707016"/>
            <a:ext cx="4666742" cy="3406813"/>
            <a:chOff x="4683759" y="993520"/>
            <a:chExt cx="6670040" cy="4869260"/>
          </a:xfrm>
        </p:grpSpPr>
        <p:pic>
          <p:nvPicPr>
            <p:cNvPr id="16" name="Picture 15" descr="A graph of a solar altitude&#10;&#10;AI-generated content may be incorrect.">
              <a:extLst>
                <a:ext uri="{FF2B5EF4-FFF2-40B4-BE49-F238E27FC236}">
                  <a16:creationId xmlns:a16="http://schemas.microsoft.com/office/drawing/2014/main" id="{FCD80764-61ED-D5A0-56A9-40EA9ED2C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759" y="993520"/>
              <a:ext cx="6670040" cy="4869260"/>
            </a:xfrm>
            <a:prstGeom prst="rect">
              <a:avLst/>
            </a:prstGeom>
            <a:ln w="38100">
              <a:solidFill>
                <a:schemeClr val="tx1"/>
              </a:solidFill>
            </a:ln>
          </p:spPr>
        </p:pic>
        <p:cxnSp>
          <p:nvCxnSpPr>
            <p:cNvPr id="17" name="Straight Arrow Connector 16">
              <a:extLst>
                <a:ext uri="{FF2B5EF4-FFF2-40B4-BE49-F238E27FC236}">
                  <a16:creationId xmlns:a16="http://schemas.microsoft.com/office/drawing/2014/main" id="{A6B9210B-3651-D741-DC93-988E7D9DEBAE}"/>
                </a:ext>
              </a:extLst>
            </p:cNvPr>
            <p:cNvCxnSpPr>
              <a:cxnSpLocks/>
            </p:cNvCxnSpPr>
            <p:nvPr/>
          </p:nvCxnSpPr>
          <p:spPr>
            <a:xfrm flipV="1">
              <a:off x="8589082" y="4140200"/>
              <a:ext cx="0" cy="71120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A65B41F-BEF7-146F-1AC2-F1190A4E500C}"/>
                </a:ext>
              </a:extLst>
            </p:cNvPr>
            <p:cNvCxnSpPr>
              <a:cxnSpLocks/>
            </p:cNvCxnSpPr>
            <p:nvPr/>
          </p:nvCxnSpPr>
          <p:spPr>
            <a:xfrm flipV="1">
              <a:off x="9086922" y="2910840"/>
              <a:ext cx="0" cy="71120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FD71DE7-338A-0077-3EBD-DC63D914D062}"/>
                </a:ext>
              </a:extLst>
            </p:cNvPr>
            <p:cNvCxnSpPr>
              <a:cxnSpLocks/>
            </p:cNvCxnSpPr>
            <p:nvPr/>
          </p:nvCxnSpPr>
          <p:spPr>
            <a:xfrm flipV="1">
              <a:off x="9686362" y="2717800"/>
              <a:ext cx="0" cy="71120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72E9E05-8013-46D4-830F-A6B5C7915B1B}"/>
              </a:ext>
            </a:extLst>
          </p:cNvPr>
          <p:cNvGrpSpPr/>
          <p:nvPr/>
        </p:nvGrpSpPr>
        <p:grpSpPr>
          <a:xfrm>
            <a:off x="1534093" y="1707016"/>
            <a:ext cx="5110219" cy="3406812"/>
            <a:chOff x="2414764" y="2047854"/>
            <a:chExt cx="5763709" cy="3842472"/>
          </a:xfrm>
        </p:grpSpPr>
        <p:pic>
          <p:nvPicPr>
            <p:cNvPr id="8" name="Picture 7" descr="A graph of different colored lines&#10;&#10;AI-generated content may be incorrect.">
              <a:extLst>
                <a:ext uri="{FF2B5EF4-FFF2-40B4-BE49-F238E27FC236}">
                  <a16:creationId xmlns:a16="http://schemas.microsoft.com/office/drawing/2014/main" id="{C2CFAE3E-0471-D51A-7642-8D0F9AA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4764" y="2047854"/>
              <a:ext cx="5763709" cy="3842472"/>
            </a:xfrm>
            <a:prstGeom prst="rect">
              <a:avLst/>
            </a:prstGeom>
            <a:ln w="38100">
              <a:solidFill>
                <a:schemeClr val="tx1"/>
              </a:solidFill>
            </a:ln>
          </p:spPr>
        </p:pic>
        <p:cxnSp>
          <p:nvCxnSpPr>
            <p:cNvPr id="9" name="Straight Arrow Connector 8">
              <a:extLst>
                <a:ext uri="{FF2B5EF4-FFF2-40B4-BE49-F238E27FC236}">
                  <a16:creationId xmlns:a16="http://schemas.microsoft.com/office/drawing/2014/main" id="{2BFCF296-2374-E6FC-3F7B-4A484C0291D3}"/>
                </a:ext>
              </a:extLst>
            </p:cNvPr>
            <p:cNvCxnSpPr>
              <a:cxnSpLocks/>
            </p:cNvCxnSpPr>
            <p:nvPr/>
          </p:nvCxnSpPr>
          <p:spPr>
            <a:xfrm>
              <a:off x="4732891" y="2554178"/>
              <a:ext cx="0" cy="71120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6152604-3992-D72A-3E82-F02D2120110A}"/>
                </a:ext>
              </a:extLst>
            </p:cNvPr>
            <p:cNvCxnSpPr>
              <a:cxnSpLocks/>
            </p:cNvCxnSpPr>
            <p:nvPr/>
          </p:nvCxnSpPr>
          <p:spPr>
            <a:xfrm>
              <a:off x="5098651" y="2554178"/>
              <a:ext cx="0" cy="71120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E9C961F-93D4-AAA1-25AF-50220FBB95EE}"/>
                </a:ext>
              </a:extLst>
            </p:cNvPr>
            <p:cNvCxnSpPr>
              <a:cxnSpLocks/>
            </p:cNvCxnSpPr>
            <p:nvPr/>
          </p:nvCxnSpPr>
          <p:spPr>
            <a:xfrm>
              <a:off x="4824331" y="2554178"/>
              <a:ext cx="0" cy="71120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283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2118E7-E59E-78BE-F0A8-B148DF1B9F42}"/>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2E0ED9CD-2C7D-07BE-EBFC-5954D6F825AF}"/>
              </a:ext>
            </a:extLst>
          </p:cNvPr>
          <p:cNvSpPr>
            <a:spLocks noGrp="1"/>
          </p:cNvSpPr>
          <p:nvPr>
            <p:ph type="title"/>
          </p:nvPr>
        </p:nvSpPr>
        <p:spPr/>
        <p:txBody>
          <a:bodyPr/>
          <a:lstStyle/>
          <a:p>
            <a:r>
              <a:rPr lang="en-MY" noProof="0" dirty="0"/>
              <a:t>Discussion</a:t>
            </a:r>
          </a:p>
        </p:txBody>
      </p:sp>
      <p:sp>
        <p:nvSpPr>
          <p:cNvPr id="4" name="Content Placeholder 3">
            <a:extLst>
              <a:ext uri="{FF2B5EF4-FFF2-40B4-BE49-F238E27FC236}">
                <a16:creationId xmlns:a16="http://schemas.microsoft.com/office/drawing/2014/main" id="{BF134264-7DA0-8CC0-E0EF-6C25516CEFC2}"/>
              </a:ext>
            </a:extLst>
          </p:cNvPr>
          <p:cNvSpPr>
            <a:spLocks noGrp="1"/>
          </p:cNvSpPr>
          <p:nvPr>
            <p:ph idx="1"/>
          </p:nvPr>
        </p:nvSpPr>
        <p:spPr>
          <a:xfrm>
            <a:off x="838200" y="1825625"/>
            <a:ext cx="6396789" cy="4351338"/>
          </a:xfrm>
        </p:spPr>
        <p:txBody>
          <a:bodyPr/>
          <a:lstStyle/>
          <a:p>
            <a:r>
              <a:rPr lang="en-MY" noProof="0" dirty="0"/>
              <a:t>RFI-P2 (86.43 – 108.40 MHz)</a:t>
            </a:r>
          </a:p>
          <a:p>
            <a:pPr lvl="1"/>
            <a:r>
              <a:rPr lang="en-MY" noProof="0" dirty="0"/>
              <a:t>Allocated to mobile services </a:t>
            </a:r>
            <a:br>
              <a:rPr lang="en-MY" noProof="0" dirty="0"/>
            </a:br>
            <a:r>
              <a:rPr lang="en-MY" noProof="0" dirty="0"/>
              <a:t>(ITU Region 3: 87 – 108 MHz)</a:t>
            </a:r>
          </a:p>
          <a:p>
            <a:pPr lvl="1"/>
            <a:r>
              <a:rPr lang="en-MY" noProof="0" dirty="0"/>
              <a:t>Occupied by FM radio broadcast, seen in Malaysia and neighbouring countries</a:t>
            </a:r>
          </a:p>
          <a:p>
            <a:r>
              <a:rPr lang="en-MY" noProof="0" dirty="0"/>
              <a:t>RFI-P3 (168.21 – 171.63 MHz)</a:t>
            </a:r>
          </a:p>
          <a:p>
            <a:pPr lvl="1"/>
            <a:r>
              <a:rPr lang="en-MY" noProof="0" dirty="0"/>
              <a:t>Allocated to mobile services </a:t>
            </a:r>
            <a:br>
              <a:rPr lang="en-MY" noProof="0" dirty="0"/>
            </a:br>
            <a:r>
              <a:rPr lang="en-MY" noProof="0" dirty="0"/>
              <a:t>(ITU: 162 – 174 MHz)</a:t>
            </a:r>
          </a:p>
          <a:p>
            <a:pPr lvl="1"/>
            <a:r>
              <a:rPr lang="en-MY" noProof="0" dirty="0"/>
              <a:t>Allocated to Malaysian Government (MLA14: 169 – 173.50 MHz)</a:t>
            </a:r>
          </a:p>
          <a:p>
            <a:pPr lvl="1"/>
            <a:endParaRPr lang="en-MY" noProof="0" dirty="0"/>
          </a:p>
        </p:txBody>
      </p:sp>
      <p:sp>
        <p:nvSpPr>
          <p:cNvPr id="5" name="Slide Number Placeholder 4">
            <a:extLst>
              <a:ext uri="{FF2B5EF4-FFF2-40B4-BE49-F238E27FC236}">
                <a16:creationId xmlns:a16="http://schemas.microsoft.com/office/drawing/2014/main" id="{74328587-2801-869D-8EE6-2398AED729AF}"/>
              </a:ext>
            </a:extLst>
          </p:cNvPr>
          <p:cNvSpPr>
            <a:spLocks noGrp="1"/>
          </p:cNvSpPr>
          <p:nvPr>
            <p:ph type="sldNum" sz="quarter" idx="12"/>
          </p:nvPr>
        </p:nvSpPr>
        <p:spPr/>
        <p:txBody>
          <a:bodyPr/>
          <a:lstStyle/>
          <a:p>
            <a:fld id="{43EBDDF9-A251-4F18-B37F-31527642E890}" type="slidenum">
              <a:rPr lang="en-MY" noProof="0" smtClean="0"/>
              <a:t>14</a:t>
            </a:fld>
            <a:endParaRPr lang="en-MY" noProof="0" dirty="0"/>
          </a:p>
        </p:txBody>
      </p:sp>
      <p:pic>
        <p:nvPicPr>
          <p:cNvPr id="6" name="Picture 5" descr="A close-up of a graph&#10;&#10;AI-generated content may be incorrect.">
            <a:extLst>
              <a:ext uri="{FF2B5EF4-FFF2-40B4-BE49-F238E27FC236}">
                <a16:creationId xmlns:a16="http://schemas.microsoft.com/office/drawing/2014/main" id="{66EC2EA7-43DA-B7B2-61D2-BA011CD20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626" y="365125"/>
            <a:ext cx="3658174" cy="5811838"/>
          </a:xfrm>
          <a:prstGeom prst="rect">
            <a:avLst/>
          </a:prstGeom>
        </p:spPr>
      </p:pic>
      <p:sp>
        <p:nvSpPr>
          <p:cNvPr id="9" name="TextBox 8">
            <a:extLst>
              <a:ext uri="{FF2B5EF4-FFF2-40B4-BE49-F238E27FC236}">
                <a16:creationId xmlns:a16="http://schemas.microsoft.com/office/drawing/2014/main" id="{857927EB-4A21-DF2B-72F2-D48B8DA4932C}"/>
              </a:ext>
            </a:extLst>
          </p:cNvPr>
          <p:cNvSpPr txBox="1"/>
          <p:nvPr/>
        </p:nvSpPr>
        <p:spPr>
          <a:xfrm>
            <a:off x="6024880" y="5776853"/>
            <a:ext cx="1670746" cy="400110"/>
          </a:xfrm>
          <a:prstGeom prst="rect">
            <a:avLst/>
          </a:prstGeom>
          <a:noFill/>
        </p:spPr>
        <p:txBody>
          <a:bodyPr wrap="square" rtlCol="0">
            <a:spAutoFit/>
          </a:bodyPr>
          <a:lstStyle/>
          <a:p>
            <a:r>
              <a:rPr lang="en-MY" sz="1000" noProof="0" dirty="0"/>
              <a:t>Overall RFI monitoring and SK flags for GL data.</a:t>
            </a:r>
          </a:p>
        </p:txBody>
      </p:sp>
    </p:spTree>
    <p:extLst>
      <p:ext uri="{BB962C8B-B14F-4D97-AF65-F5344CB8AC3E}">
        <p14:creationId xmlns:p14="http://schemas.microsoft.com/office/powerpoint/2010/main" val="1737526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0D144-A202-DBCC-6036-BBA27910E1DB}"/>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2869B32C-2600-FA36-C523-7AEBE38F81C5}"/>
              </a:ext>
            </a:extLst>
          </p:cNvPr>
          <p:cNvSpPr>
            <a:spLocks noGrp="1"/>
          </p:cNvSpPr>
          <p:nvPr>
            <p:ph type="title"/>
          </p:nvPr>
        </p:nvSpPr>
        <p:spPr/>
        <p:txBody>
          <a:bodyPr/>
          <a:lstStyle/>
          <a:p>
            <a:r>
              <a:rPr lang="en-MY" noProof="0" dirty="0"/>
              <a:t>Discussion</a:t>
            </a:r>
          </a:p>
        </p:txBody>
      </p:sp>
      <p:sp>
        <p:nvSpPr>
          <p:cNvPr id="4" name="Content Placeholder 3">
            <a:extLst>
              <a:ext uri="{FF2B5EF4-FFF2-40B4-BE49-F238E27FC236}">
                <a16:creationId xmlns:a16="http://schemas.microsoft.com/office/drawing/2014/main" id="{985415B7-39F4-3B97-13B4-A97367148C56}"/>
              </a:ext>
            </a:extLst>
          </p:cNvPr>
          <p:cNvSpPr>
            <a:spLocks noGrp="1"/>
          </p:cNvSpPr>
          <p:nvPr>
            <p:ph idx="1"/>
          </p:nvPr>
        </p:nvSpPr>
        <p:spPr>
          <a:xfrm>
            <a:off x="838200" y="1825625"/>
            <a:ext cx="6428874" cy="4351338"/>
          </a:xfrm>
        </p:spPr>
        <p:txBody>
          <a:bodyPr/>
          <a:lstStyle/>
          <a:p>
            <a:r>
              <a:rPr lang="en-MY" noProof="0" dirty="0"/>
              <a:t>RFI-T1 (32.23 – 56.64 MHz)</a:t>
            </a:r>
          </a:p>
          <a:p>
            <a:pPr lvl="1"/>
            <a:r>
              <a:rPr lang="en-MY" noProof="0" dirty="0"/>
              <a:t>Various allocations</a:t>
            </a:r>
          </a:p>
          <a:p>
            <a:pPr lvl="1"/>
            <a:r>
              <a:rPr lang="en-MY" noProof="0" dirty="0"/>
              <a:t>New VHF digital comm. at 50 MHz, EIA augments skywave propagation (e.g. Balan+2018)</a:t>
            </a:r>
          </a:p>
          <a:p>
            <a:r>
              <a:rPr lang="en-MY" noProof="0" dirty="0"/>
              <a:t>RFI-T2 (120.12 – 138.18 MHz)</a:t>
            </a:r>
          </a:p>
          <a:p>
            <a:pPr lvl="1"/>
            <a:r>
              <a:rPr lang="en-MY" noProof="0" dirty="0"/>
              <a:t>Allocated to aeronautical mobile services (ITU: 117.825 – 137 MHz) and emergency communications (ITU 5.200: 121.5 – 123.1 MHz)</a:t>
            </a:r>
          </a:p>
          <a:p>
            <a:pPr lvl="1"/>
            <a:endParaRPr lang="en-MY" noProof="0" dirty="0"/>
          </a:p>
        </p:txBody>
      </p:sp>
      <p:sp>
        <p:nvSpPr>
          <p:cNvPr id="5" name="Slide Number Placeholder 4">
            <a:extLst>
              <a:ext uri="{FF2B5EF4-FFF2-40B4-BE49-F238E27FC236}">
                <a16:creationId xmlns:a16="http://schemas.microsoft.com/office/drawing/2014/main" id="{02461272-5A1C-8F2E-7542-F2999E1BF2CC}"/>
              </a:ext>
            </a:extLst>
          </p:cNvPr>
          <p:cNvSpPr>
            <a:spLocks noGrp="1"/>
          </p:cNvSpPr>
          <p:nvPr>
            <p:ph type="sldNum" sz="quarter" idx="12"/>
          </p:nvPr>
        </p:nvSpPr>
        <p:spPr/>
        <p:txBody>
          <a:bodyPr/>
          <a:lstStyle/>
          <a:p>
            <a:fld id="{43EBDDF9-A251-4F18-B37F-31527642E890}" type="slidenum">
              <a:rPr lang="en-MY" noProof="0" smtClean="0"/>
              <a:t>15</a:t>
            </a:fld>
            <a:endParaRPr lang="en-MY" noProof="0" dirty="0"/>
          </a:p>
        </p:txBody>
      </p:sp>
      <p:pic>
        <p:nvPicPr>
          <p:cNvPr id="9" name="Picture 8" descr="A screen shot of a graph&#10;&#10;AI-generated content may be incorrect.">
            <a:extLst>
              <a:ext uri="{FF2B5EF4-FFF2-40B4-BE49-F238E27FC236}">
                <a16:creationId xmlns:a16="http://schemas.microsoft.com/office/drawing/2014/main" id="{9CA992E4-82E6-0FC0-457B-06C27A067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3263" y="365125"/>
            <a:ext cx="3650537" cy="5811838"/>
          </a:xfrm>
          <a:prstGeom prst="rect">
            <a:avLst/>
          </a:prstGeom>
        </p:spPr>
      </p:pic>
      <p:sp>
        <p:nvSpPr>
          <p:cNvPr id="10" name="TextBox 9">
            <a:extLst>
              <a:ext uri="{FF2B5EF4-FFF2-40B4-BE49-F238E27FC236}">
                <a16:creationId xmlns:a16="http://schemas.microsoft.com/office/drawing/2014/main" id="{92F694E8-5F13-4A8B-2448-7C0A766809AC}"/>
              </a:ext>
            </a:extLst>
          </p:cNvPr>
          <p:cNvSpPr txBox="1"/>
          <p:nvPr/>
        </p:nvSpPr>
        <p:spPr>
          <a:xfrm>
            <a:off x="5775158" y="5930742"/>
            <a:ext cx="1928105" cy="246221"/>
          </a:xfrm>
          <a:prstGeom prst="rect">
            <a:avLst/>
          </a:prstGeom>
          <a:noFill/>
        </p:spPr>
        <p:txBody>
          <a:bodyPr wrap="square" rtlCol="0">
            <a:spAutoFit/>
          </a:bodyPr>
          <a:lstStyle/>
          <a:p>
            <a:r>
              <a:rPr lang="en-MY" sz="1000" noProof="0" dirty="0"/>
              <a:t>RFI plot for RFI-T1 in UM data. </a:t>
            </a:r>
          </a:p>
        </p:txBody>
      </p:sp>
      <p:pic>
        <p:nvPicPr>
          <p:cNvPr id="8" name="Picture 7" descr="A map of the world&#10;&#10;AI-generated content may be incorrect.">
            <a:extLst>
              <a:ext uri="{FF2B5EF4-FFF2-40B4-BE49-F238E27FC236}">
                <a16:creationId xmlns:a16="http://schemas.microsoft.com/office/drawing/2014/main" id="{D6675413-298D-E597-456D-A77848A74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623" y="1541288"/>
            <a:ext cx="8806753" cy="3775423"/>
          </a:xfrm>
          <a:prstGeom prst="rect">
            <a:avLst/>
          </a:prstGeom>
          <a:ln w="38100">
            <a:solidFill>
              <a:schemeClr val="tx1"/>
            </a:solidFill>
          </a:ln>
        </p:spPr>
      </p:pic>
    </p:spTree>
    <p:extLst>
      <p:ext uri="{BB962C8B-B14F-4D97-AF65-F5344CB8AC3E}">
        <p14:creationId xmlns:p14="http://schemas.microsoft.com/office/powerpoint/2010/main" val="196834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DB4316-FB31-68C9-E07E-6256AEB9C49C}"/>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EC2B380A-9270-AB48-C948-B1D35BF2BB3C}"/>
              </a:ext>
            </a:extLst>
          </p:cNvPr>
          <p:cNvSpPr>
            <a:spLocks noGrp="1"/>
          </p:cNvSpPr>
          <p:nvPr>
            <p:ph type="title"/>
          </p:nvPr>
        </p:nvSpPr>
        <p:spPr/>
        <p:txBody>
          <a:bodyPr/>
          <a:lstStyle/>
          <a:p>
            <a:r>
              <a:rPr lang="en-MY" noProof="0" dirty="0"/>
              <a:t>Discussion</a:t>
            </a:r>
          </a:p>
        </p:txBody>
      </p:sp>
      <p:sp>
        <p:nvSpPr>
          <p:cNvPr id="4" name="Content Placeholder 3">
            <a:extLst>
              <a:ext uri="{FF2B5EF4-FFF2-40B4-BE49-F238E27FC236}">
                <a16:creationId xmlns:a16="http://schemas.microsoft.com/office/drawing/2014/main" id="{6474348B-9ADD-806D-BFF4-EE39AA51F6B6}"/>
              </a:ext>
            </a:extLst>
          </p:cNvPr>
          <p:cNvSpPr>
            <a:spLocks noGrp="1"/>
          </p:cNvSpPr>
          <p:nvPr>
            <p:ph idx="1"/>
          </p:nvPr>
        </p:nvSpPr>
        <p:spPr>
          <a:xfrm>
            <a:off x="838200" y="1825625"/>
            <a:ext cx="10515600" cy="4351338"/>
          </a:xfrm>
        </p:spPr>
        <p:txBody>
          <a:bodyPr/>
          <a:lstStyle/>
          <a:p>
            <a:r>
              <a:rPr lang="en-MY" noProof="0" dirty="0"/>
              <a:t>Spectrum Allocation </a:t>
            </a:r>
          </a:p>
          <a:p>
            <a:r>
              <a:rPr lang="en-MY" noProof="0" dirty="0"/>
              <a:t>RFI Mitigation Methods</a:t>
            </a:r>
          </a:p>
          <a:p>
            <a:pPr lvl="1"/>
            <a:r>
              <a:rPr lang="en-MY" noProof="0" dirty="0"/>
              <a:t>Post-Observation</a:t>
            </a:r>
          </a:p>
          <a:p>
            <a:pPr lvl="2"/>
            <a:r>
              <a:rPr lang="en-MY" noProof="0" dirty="0"/>
              <a:t>MAD</a:t>
            </a:r>
          </a:p>
          <a:p>
            <a:pPr lvl="2"/>
            <a:r>
              <a:rPr lang="en-MY" noProof="0" dirty="0"/>
              <a:t>Autocleaning (DWT)</a:t>
            </a:r>
          </a:p>
          <a:p>
            <a:pPr lvl="2"/>
            <a:r>
              <a:rPr lang="en-MY" noProof="0" dirty="0"/>
              <a:t>Machine Learning*</a:t>
            </a:r>
          </a:p>
          <a:p>
            <a:pPr lvl="1"/>
            <a:r>
              <a:rPr lang="en-MY" noProof="0" dirty="0"/>
              <a:t>Physical RFI Suppression</a:t>
            </a:r>
          </a:p>
          <a:p>
            <a:pPr lvl="2"/>
            <a:r>
              <a:rPr lang="en-MY" noProof="0" dirty="0"/>
              <a:t>Frequency filters (Band stop, </a:t>
            </a:r>
            <a:br>
              <a:rPr lang="en-MY" noProof="0" dirty="0"/>
            </a:br>
            <a:r>
              <a:rPr lang="en-MY" noProof="0" dirty="0"/>
              <a:t>adaptive*)</a:t>
            </a:r>
          </a:p>
          <a:p>
            <a:pPr lvl="2"/>
            <a:r>
              <a:rPr lang="en-MY" noProof="0" dirty="0"/>
              <a:t>Spatial filtering (DOA*, VLBI*)</a:t>
            </a:r>
          </a:p>
          <a:p>
            <a:pPr lvl="1"/>
            <a:endParaRPr lang="en-MY" noProof="0" dirty="0"/>
          </a:p>
        </p:txBody>
      </p:sp>
      <p:sp>
        <p:nvSpPr>
          <p:cNvPr id="5" name="Slide Number Placeholder 4">
            <a:extLst>
              <a:ext uri="{FF2B5EF4-FFF2-40B4-BE49-F238E27FC236}">
                <a16:creationId xmlns:a16="http://schemas.microsoft.com/office/drawing/2014/main" id="{CF07CFD1-BFD1-1162-C81D-C5493ACB845D}"/>
              </a:ext>
            </a:extLst>
          </p:cNvPr>
          <p:cNvSpPr>
            <a:spLocks noGrp="1"/>
          </p:cNvSpPr>
          <p:nvPr>
            <p:ph type="sldNum" sz="quarter" idx="12"/>
          </p:nvPr>
        </p:nvSpPr>
        <p:spPr/>
        <p:txBody>
          <a:bodyPr/>
          <a:lstStyle/>
          <a:p>
            <a:fld id="{43EBDDF9-A251-4F18-B37F-31527642E890}" type="slidenum">
              <a:rPr lang="en-MY" noProof="0" smtClean="0"/>
              <a:t>16</a:t>
            </a:fld>
            <a:endParaRPr lang="en-MY" noProof="0" dirty="0"/>
          </a:p>
        </p:txBody>
      </p:sp>
      <p:graphicFrame>
        <p:nvGraphicFramePr>
          <p:cNvPr id="6" name="Table 5">
            <a:extLst>
              <a:ext uri="{FF2B5EF4-FFF2-40B4-BE49-F238E27FC236}">
                <a16:creationId xmlns:a16="http://schemas.microsoft.com/office/drawing/2014/main" id="{85FFDDCA-2FF3-BF82-F5EC-0AFD29F2C38D}"/>
              </a:ext>
            </a:extLst>
          </p:cNvPr>
          <p:cNvGraphicFramePr>
            <a:graphicFrameLocks noGrp="1"/>
          </p:cNvGraphicFramePr>
          <p:nvPr>
            <p:extLst>
              <p:ext uri="{D42A27DB-BD31-4B8C-83A1-F6EECF244321}">
                <p14:modId xmlns:p14="http://schemas.microsoft.com/office/powerpoint/2010/main" val="1716929728"/>
              </p:ext>
            </p:extLst>
          </p:nvPr>
        </p:nvGraphicFramePr>
        <p:xfrm>
          <a:off x="4876799" y="365125"/>
          <a:ext cx="6477001" cy="3129280"/>
        </p:xfrm>
        <a:graphic>
          <a:graphicData uri="http://schemas.openxmlformats.org/drawingml/2006/table">
            <a:tbl>
              <a:tblPr firstRow="1">
                <a:tableStyleId>{E8034E78-7F5D-4C2E-B375-FC64B27BC917}</a:tableStyleId>
              </a:tblPr>
              <a:tblGrid>
                <a:gridCol w="903828">
                  <a:extLst>
                    <a:ext uri="{9D8B030D-6E8A-4147-A177-3AD203B41FA5}">
                      <a16:colId xmlns:a16="http://schemas.microsoft.com/office/drawing/2014/main" val="2698996442"/>
                    </a:ext>
                  </a:extLst>
                </a:gridCol>
                <a:gridCol w="1669557">
                  <a:extLst>
                    <a:ext uri="{9D8B030D-6E8A-4147-A177-3AD203B41FA5}">
                      <a16:colId xmlns:a16="http://schemas.microsoft.com/office/drawing/2014/main" val="2013293701"/>
                    </a:ext>
                  </a:extLst>
                </a:gridCol>
                <a:gridCol w="1415826">
                  <a:extLst>
                    <a:ext uri="{9D8B030D-6E8A-4147-A177-3AD203B41FA5}">
                      <a16:colId xmlns:a16="http://schemas.microsoft.com/office/drawing/2014/main" val="4194322180"/>
                    </a:ext>
                  </a:extLst>
                </a:gridCol>
                <a:gridCol w="2487790">
                  <a:extLst>
                    <a:ext uri="{9D8B030D-6E8A-4147-A177-3AD203B41FA5}">
                      <a16:colId xmlns:a16="http://schemas.microsoft.com/office/drawing/2014/main" val="1981305632"/>
                    </a:ext>
                  </a:extLst>
                </a:gridCol>
              </a:tblGrid>
              <a:tr h="370840">
                <a:tc>
                  <a:txBody>
                    <a:bodyPr/>
                    <a:lstStyle/>
                    <a:p>
                      <a:pPr algn="ctr"/>
                      <a:r>
                        <a:rPr lang="en-MY" sz="1600" noProof="0" dirty="0"/>
                        <a:t>RFI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t>Freq. (MHz)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t>Allocation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9537919"/>
                  </a:ext>
                </a:extLst>
              </a:tr>
              <a:tr h="370840">
                <a:tc>
                  <a:txBody>
                    <a:bodyPr/>
                    <a:lstStyle/>
                    <a:p>
                      <a:pPr algn="ctr"/>
                      <a:r>
                        <a:rPr lang="en-MY" sz="1600" noProof="0" dirty="0">
                          <a:solidFill>
                            <a:sysClr val="windowText" lastClr="000000"/>
                          </a:solidFill>
                        </a:rPr>
                        <a:t>RFI-P1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0 – 31.25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Various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Constant direct/ground-wave (P1a) and diurnal skywave (P1b) propagation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0214081"/>
                  </a:ext>
                </a:extLst>
              </a:tr>
              <a:tr h="370840">
                <a:tc>
                  <a:txBody>
                    <a:bodyPr/>
                    <a:lstStyle/>
                    <a:p>
                      <a:pPr algn="ctr"/>
                      <a:r>
                        <a:rPr lang="en-MY" sz="1600" noProof="0" dirty="0">
                          <a:solidFill>
                            <a:sysClr val="windowText" lastClr="000000"/>
                          </a:solidFill>
                        </a:rPr>
                        <a:t>RFI-P2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86.43 – 108.40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Mobile, broadcasting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FM radio broadcast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659672"/>
                  </a:ext>
                </a:extLst>
              </a:tr>
              <a:tr h="370840">
                <a:tc>
                  <a:txBody>
                    <a:bodyPr/>
                    <a:lstStyle/>
                    <a:p>
                      <a:pPr algn="ctr"/>
                      <a:r>
                        <a:rPr lang="en-MY" sz="1600" noProof="0" dirty="0">
                          <a:solidFill>
                            <a:sysClr val="windowText" lastClr="000000"/>
                          </a:solidFill>
                        </a:rPr>
                        <a:t>RFI-P3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168.21 – 171.63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Mobile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Malaysian Government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909769"/>
                  </a:ext>
                </a:extLst>
              </a:tr>
              <a:tr h="370840">
                <a:tc>
                  <a:txBody>
                    <a:bodyPr/>
                    <a:lstStyle/>
                    <a:p>
                      <a:pPr algn="ctr"/>
                      <a:r>
                        <a:rPr lang="en-MY" sz="1600" noProof="0" dirty="0">
                          <a:solidFill>
                            <a:sysClr val="windowText" lastClr="000000"/>
                          </a:solidFill>
                        </a:rPr>
                        <a:t>RFI-T1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32.23 – 56.64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Various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VHF augmented by EIA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506120"/>
                  </a:ext>
                </a:extLst>
              </a:tr>
              <a:tr h="370840">
                <a:tc>
                  <a:txBody>
                    <a:bodyPr/>
                    <a:lstStyle/>
                    <a:p>
                      <a:pPr algn="ctr"/>
                      <a:r>
                        <a:rPr lang="en-MY" sz="1600" noProof="0" dirty="0">
                          <a:solidFill>
                            <a:sysClr val="windowText" lastClr="000000"/>
                          </a:solidFill>
                        </a:rPr>
                        <a:t>RFI-T2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120.12 – 138.18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Aeronautical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MY" sz="1600" noProof="0" dirty="0">
                          <a:solidFill>
                            <a:sysClr val="windowText" lastClr="000000"/>
                          </a:solidFill>
                        </a:rPr>
                        <a:t>VHF-AM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32711"/>
                  </a:ext>
                </a:extLst>
              </a:tr>
            </a:tbl>
          </a:graphicData>
        </a:graphic>
      </p:graphicFrame>
      <p:pic>
        <p:nvPicPr>
          <p:cNvPr id="7" name="Content Placeholder 6" descr="A red and purple graph&#10;&#10;AI-generated content may be incorrect.">
            <a:extLst>
              <a:ext uri="{FF2B5EF4-FFF2-40B4-BE49-F238E27FC236}">
                <a16:creationId xmlns:a16="http://schemas.microsoft.com/office/drawing/2014/main" id="{9452A2DA-5082-3C7E-06B5-F0A5CEE1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81" y="3609435"/>
            <a:ext cx="4871719" cy="2567528"/>
          </a:xfrm>
          <a:prstGeom prst="rect">
            <a:avLst/>
          </a:prstGeom>
        </p:spPr>
      </p:pic>
      <p:sp>
        <p:nvSpPr>
          <p:cNvPr id="8" name="TextBox 7">
            <a:extLst>
              <a:ext uri="{FF2B5EF4-FFF2-40B4-BE49-F238E27FC236}">
                <a16:creationId xmlns:a16="http://schemas.microsoft.com/office/drawing/2014/main" id="{7A8EF4D1-9DDE-DDCD-8A4B-2224555A92E2}"/>
              </a:ext>
            </a:extLst>
          </p:cNvPr>
          <p:cNvSpPr txBox="1"/>
          <p:nvPr/>
        </p:nvSpPr>
        <p:spPr>
          <a:xfrm>
            <a:off x="4876799" y="5622965"/>
            <a:ext cx="1605282" cy="553998"/>
          </a:xfrm>
          <a:prstGeom prst="rect">
            <a:avLst/>
          </a:prstGeom>
          <a:noFill/>
        </p:spPr>
        <p:txBody>
          <a:bodyPr wrap="square" rtlCol="0">
            <a:spAutoFit/>
          </a:bodyPr>
          <a:lstStyle/>
          <a:p>
            <a:r>
              <a:rPr lang="en-MY" sz="1000" noProof="0" dirty="0"/>
              <a:t>1-hour RFI monitoring at UM using the band stop filter targeted on RFI-P2</a:t>
            </a:r>
          </a:p>
        </p:txBody>
      </p:sp>
    </p:spTree>
    <p:extLst>
      <p:ext uri="{BB962C8B-B14F-4D97-AF65-F5344CB8AC3E}">
        <p14:creationId xmlns:p14="http://schemas.microsoft.com/office/powerpoint/2010/main" val="2216002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97128C-43E1-48D1-4639-D087976949BC}"/>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C1641C39-775F-B9DF-829C-D7B11A089BBD}"/>
              </a:ext>
            </a:extLst>
          </p:cNvPr>
          <p:cNvSpPr>
            <a:spLocks noGrp="1"/>
          </p:cNvSpPr>
          <p:nvPr>
            <p:ph type="title"/>
          </p:nvPr>
        </p:nvSpPr>
        <p:spPr/>
        <p:txBody>
          <a:bodyPr/>
          <a:lstStyle/>
          <a:p>
            <a:r>
              <a:rPr lang="en-MY" noProof="0" dirty="0"/>
              <a:t>Summary</a:t>
            </a:r>
          </a:p>
        </p:txBody>
      </p:sp>
      <p:sp>
        <p:nvSpPr>
          <p:cNvPr id="4" name="Content Placeholder 3">
            <a:extLst>
              <a:ext uri="{FF2B5EF4-FFF2-40B4-BE49-F238E27FC236}">
                <a16:creationId xmlns:a16="http://schemas.microsoft.com/office/drawing/2014/main" id="{A07229FE-FDF9-2A07-0B7A-9643E2226298}"/>
              </a:ext>
            </a:extLst>
          </p:cNvPr>
          <p:cNvSpPr>
            <a:spLocks noGrp="1"/>
          </p:cNvSpPr>
          <p:nvPr>
            <p:ph idx="1"/>
          </p:nvPr>
        </p:nvSpPr>
        <p:spPr>
          <a:xfrm>
            <a:off x="838200" y="1825625"/>
            <a:ext cx="10515600" cy="2794501"/>
          </a:xfrm>
        </p:spPr>
        <p:txBody>
          <a:bodyPr>
            <a:normAutofit/>
          </a:bodyPr>
          <a:lstStyle/>
          <a:p>
            <a:r>
              <a:rPr lang="en-US" dirty="0"/>
              <a:t>Report 1-day RFI monitoring at UM (reference) and GL (RNZ candidate) using GSK to detect RFI: Stronger RFI in UM</a:t>
            </a:r>
          </a:p>
          <a:p>
            <a:r>
              <a:rPr lang="en-US" dirty="0"/>
              <a:t>3 persistent + 2 transient RFI detected: Matches spectrum allocations, RFI-P1 exhibit diurnal pattern due to skywave propagation, RFI-T1 potentially augmented by EIA</a:t>
            </a:r>
          </a:p>
          <a:p>
            <a:r>
              <a:rPr lang="en-US" dirty="0"/>
              <a:t>Next steps: </a:t>
            </a:r>
            <a:r>
              <a:rPr lang="en-MY" b="1" dirty="0"/>
              <a:t>Longer observations, wider frequency range </a:t>
            </a:r>
            <a:r>
              <a:rPr lang="en-MY" dirty="0"/>
              <a:t>and </a:t>
            </a:r>
            <a:r>
              <a:rPr lang="en-MY" b="1" dirty="0"/>
              <a:t>more locations</a:t>
            </a:r>
            <a:endParaRPr lang="en-MY" dirty="0"/>
          </a:p>
          <a:p>
            <a:endParaRPr lang="en-US" dirty="0"/>
          </a:p>
          <a:p>
            <a:endParaRPr lang="en-MY" noProof="0" dirty="0"/>
          </a:p>
        </p:txBody>
      </p:sp>
      <p:sp>
        <p:nvSpPr>
          <p:cNvPr id="5" name="Slide Number Placeholder 4">
            <a:extLst>
              <a:ext uri="{FF2B5EF4-FFF2-40B4-BE49-F238E27FC236}">
                <a16:creationId xmlns:a16="http://schemas.microsoft.com/office/drawing/2014/main" id="{4AA2B062-35F6-F54B-7D13-6B4C9384A602}"/>
              </a:ext>
            </a:extLst>
          </p:cNvPr>
          <p:cNvSpPr>
            <a:spLocks noGrp="1"/>
          </p:cNvSpPr>
          <p:nvPr>
            <p:ph type="sldNum" sz="quarter" idx="12"/>
          </p:nvPr>
        </p:nvSpPr>
        <p:spPr/>
        <p:txBody>
          <a:bodyPr/>
          <a:lstStyle/>
          <a:p>
            <a:fld id="{43EBDDF9-A251-4F18-B37F-31527642E890}" type="slidenum">
              <a:rPr lang="en-MY" noProof="0" smtClean="0"/>
              <a:t>17</a:t>
            </a:fld>
            <a:endParaRPr lang="en-MY" noProof="0" dirty="0"/>
          </a:p>
        </p:txBody>
      </p:sp>
      <p:sp>
        <p:nvSpPr>
          <p:cNvPr id="6" name="Text Placeholder 5">
            <a:extLst>
              <a:ext uri="{FF2B5EF4-FFF2-40B4-BE49-F238E27FC236}">
                <a16:creationId xmlns:a16="http://schemas.microsoft.com/office/drawing/2014/main" id="{C593D866-120D-9856-9415-2951DF13915F}"/>
              </a:ext>
            </a:extLst>
          </p:cNvPr>
          <p:cNvSpPr txBox="1">
            <a:spLocks/>
          </p:cNvSpPr>
          <p:nvPr/>
        </p:nvSpPr>
        <p:spPr>
          <a:xfrm>
            <a:off x="838200" y="4755064"/>
            <a:ext cx="10515600" cy="1421900"/>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MY" sz="2000" b="1" dirty="0"/>
              <a:t>Nazri, A. A., Abidin, Z. Z., Mat Sabri, M. R., Rosli, Z., Hassan, M. S. R., … Dong, L. (2025). Temporal variability in low-frequency radio interference: Insight from high-cadence monitoring at a candidate radio notification zone in Malaysia. Advances in Space Research. doi:10.1016/j.asr.2025.05.035</a:t>
            </a:r>
          </a:p>
          <a:p>
            <a:endParaRPr lang="en-MY" sz="1600" dirty="0"/>
          </a:p>
        </p:txBody>
      </p:sp>
      <p:grpSp>
        <p:nvGrpSpPr>
          <p:cNvPr id="10" name="Group 9">
            <a:extLst>
              <a:ext uri="{FF2B5EF4-FFF2-40B4-BE49-F238E27FC236}">
                <a16:creationId xmlns:a16="http://schemas.microsoft.com/office/drawing/2014/main" id="{EB770FD5-54CC-9131-1703-380EE01E07AC}"/>
              </a:ext>
            </a:extLst>
          </p:cNvPr>
          <p:cNvGrpSpPr/>
          <p:nvPr/>
        </p:nvGrpSpPr>
        <p:grpSpPr>
          <a:xfrm>
            <a:off x="6996223" y="312738"/>
            <a:ext cx="4357577" cy="1333500"/>
            <a:chOff x="6996223" y="312738"/>
            <a:chExt cx="4357577" cy="1333500"/>
          </a:xfrm>
        </p:grpSpPr>
        <p:pic>
          <p:nvPicPr>
            <p:cNvPr id="7" name="Picture 6">
              <a:extLst>
                <a:ext uri="{FF2B5EF4-FFF2-40B4-BE49-F238E27FC236}">
                  <a16:creationId xmlns:a16="http://schemas.microsoft.com/office/drawing/2014/main" id="{523102F1-60F3-E06C-A34E-E3C20E23F8A9}"/>
                </a:ext>
              </a:extLst>
            </p:cNvPr>
            <p:cNvPicPr>
              <a:picLocks noChangeAspect="1"/>
            </p:cNvPicPr>
            <p:nvPr/>
          </p:nvPicPr>
          <p:blipFill>
            <a:blip r:embed="rId3"/>
            <a:stretch>
              <a:fillRect/>
            </a:stretch>
          </p:blipFill>
          <p:spPr>
            <a:xfrm>
              <a:off x="10029825" y="312738"/>
              <a:ext cx="1323975" cy="1333500"/>
            </a:xfrm>
            <a:prstGeom prst="rect">
              <a:avLst/>
            </a:prstGeom>
          </p:spPr>
        </p:pic>
        <p:sp>
          <p:nvSpPr>
            <p:cNvPr id="8" name="TextBox 7">
              <a:extLst>
                <a:ext uri="{FF2B5EF4-FFF2-40B4-BE49-F238E27FC236}">
                  <a16:creationId xmlns:a16="http://schemas.microsoft.com/office/drawing/2014/main" id="{7E368F10-C4A8-2CF9-0863-52DE9EF79AB9}"/>
                </a:ext>
              </a:extLst>
            </p:cNvPr>
            <p:cNvSpPr txBox="1"/>
            <p:nvPr/>
          </p:nvSpPr>
          <p:spPr>
            <a:xfrm>
              <a:off x="6996223" y="794822"/>
              <a:ext cx="3033602" cy="384721"/>
            </a:xfrm>
            <a:prstGeom prst="rect">
              <a:avLst/>
            </a:prstGeom>
            <a:noFill/>
          </p:spPr>
          <p:txBody>
            <a:bodyPr wrap="square" rtlCol="0">
              <a:spAutoFit/>
            </a:bodyPr>
            <a:lstStyle/>
            <a:p>
              <a:r>
                <a:rPr lang="en-MY" sz="1900" noProof="0" dirty="0"/>
                <a:t>arxiv.org/abs/2505.19372</a:t>
              </a:r>
            </a:p>
          </p:txBody>
        </p:sp>
      </p:grpSp>
    </p:spTree>
    <p:extLst>
      <p:ext uri="{BB962C8B-B14F-4D97-AF65-F5344CB8AC3E}">
        <p14:creationId xmlns:p14="http://schemas.microsoft.com/office/powerpoint/2010/main" val="2817388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F44EAB-B261-75C4-6F1E-1E7E5CC14421}"/>
              </a:ext>
            </a:extLst>
          </p:cNvPr>
          <p:cNvSpPr>
            <a:spLocks noGrp="1"/>
          </p:cNvSpPr>
          <p:nvPr>
            <p:ph type="title"/>
          </p:nvPr>
        </p:nvSpPr>
        <p:spPr/>
        <p:txBody>
          <a:bodyPr/>
          <a:lstStyle/>
          <a:p>
            <a:r>
              <a:rPr lang="en-MY" noProof="0" dirty="0"/>
              <a:t>Appendix</a:t>
            </a:r>
          </a:p>
        </p:txBody>
      </p:sp>
      <p:sp>
        <p:nvSpPr>
          <p:cNvPr id="4" name="Slide Number Placeholder 3">
            <a:extLst>
              <a:ext uri="{FF2B5EF4-FFF2-40B4-BE49-F238E27FC236}">
                <a16:creationId xmlns:a16="http://schemas.microsoft.com/office/drawing/2014/main" id="{29455227-F009-E10B-A764-A4BE44B4E2FB}"/>
              </a:ext>
            </a:extLst>
          </p:cNvPr>
          <p:cNvSpPr>
            <a:spLocks noGrp="1"/>
          </p:cNvSpPr>
          <p:nvPr>
            <p:ph type="sldNum" sz="quarter" idx="4"/>
          </p:nvPr>
        </p:nvSpPr>
        <p:spPr/>
        <p:txBody>
          <a:bodyPr/>
          <a:lstStyle/>
          <a:p>
            <a:fld id="{43EBDDF9-A251-4F18-B37F-31527642E890}" type="slidenum">
              <a:rPr lang="en-MY" noProof="0" smtClean="0"/>
              <a:t>18</a:t>
            </a:fld>
            <a:endParaRPr lang="en-MY" noProof="0" dirty="0"/>
          </a:p>
        </p:txBody>
      </p:sp>
    </p:spTree>
    <p:extLst>
      <p:ext uri="{BB962C8B-B14F-4D97-AF65-F5344CB8AC3E}">
        <p14:creationId xmlns:p14="http://schemas.microsoft.com/office/powerpoint/2010/main" val="3853532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F479C1-07A9-1166-B73E-31DDD49FA2B2}"/>
              </a:ext>
            </a:extLst>
          </p:cNvPr>
          <p:cNvSpPr>
            <a:spLocks noGrp="1"/>
          </p:cNvSpPr>
          <p:nvPr>
            <p:ph type="ftr" sz="quarter" idx="11"/>
          </p:nvPr>
        </p:nvSpPr>
        <p:spPr/>
        <p:txBody>
          <a:bodyPr/>
          <a:lstStyle/>
          <a:p>
            <a:endParaRPr lang="en-MY" noProof="0" dirty="0"/>
          </a:p>
        </p:txBody>
      </p:sp>
      <mc:AlternateContent xmlns:mc="http://schemas.openxmlformats.org/markup-compatibility/2006" xmlns:a14="http://schemas.microsoft.com/office/drawing/2010/main">
        <mc:Choice Requires="a14">
          <p:sp>
            <p:nvSpPr>
              <p:cNvPr id="6" name="Title 5">
                <a:extLst>
                  <a:ext uri="{FF2B5EF4-FFF2-40B4-BE49-F238E27FC236}">
                    <a16:creationId xmlns:a16="http://schemas.microsoft.com/office/drawing/2014/main" id="{8DA2A231-BDBC-0734-0367-C2EB7BC01597}"/>
                  </a:ext>
                </a:extLst>
              </p:cNvPr>
              <p:cNvSpPr>
                <a:spLocks noGrp="1"/>
              </p:cNvSpPr>
              <p:nvPr>
                <p:ph type="title"/>
              </p:nvPr>
            </p:nvSpPr>
            <p:spPr>
              <a:xfrm>
                <a:off x="838200" y="365125"/>
                <a:ext cx="4909457" cy="1325563"/>
              </a:xfrm>
            </p:spPr>
            <p:txBody>
              <a:bodyPr>
                <a:normAutofit/>
              </a:bodyPr>
              <a:lstStyle/>
              <a:p>
                <a:r>
                  <a:rPr lang="en-MY" noProof="0" dirty="0"/>
                  <a:t>Appendix A: </a:t>
                </a:r>
                <a:br>
                  <a:rPr lang="en-MY" noProof="0" dirty="0"/>
                </a:br>
                <a:r>
                  <a:rPr lang="en-MY" noProof="0" dirty="0"/>
                  <a:t>Low-</a:t>
                </a:r>
                <a14:m>
                  <m:oMath xmlns:m="http://schemas.openxmlformats.org/officeDocument/2006/math">
                    <m:r>
                      <a:rPr lang="en-MY" b="0" i="1" noProof="0" smtClean="0">
                        <a:latin typeface="Cambria Math" panose="02040503050406030204" pitchFamily="18" charset="0"/>
                      </a:rPr>
                      <m:t>𝑓</m:t>
                    </m:r>
                  </m:oMath>
                </a14:m>
                <a:r>
                  <a:rPr lang="en-MY" noProof="0" dirty="0"/>
                  <a:t> Astronomy</a:t>
                </a:r>
              </a:p>
            </p:txBody>
          </p:sp>
        </mc:Choice>
        <mc:Fallback xmlns="">
          <p:sp>
            <p:nvSpPr>
              <p:cNvPr id="6" name="Title 5">
                <a:extLst>
                  <a:ext uri="{FF2B5EF4-FFF2-40B4-BE49-F238E27FC236}">
                    <a16:creationId xmlns:a16="http://schemas.microsoft.com/office/drawing/2014/main" id="{8DA2A231-BDBC-0734-0367-C2EB7BC01597}"/>
                  </a:ext>
                </a:extLst>
              </p:cNvPr>
              <p:cNvSpPr>
                <a:spLocks noGrp="1" noRot="1" noChangeAspect="1" noMove="1" noResize="1" noEditPoints="1" noAdjustHandles="1" noChangeArrowheads="1" noChangeShapeType="1" noTextEdit="1"/>
              </p:cNvSpPr>
              <p:nvPr>
                <p:ph type="title"/>
              </p:nvPr>
            </p:nvSpPr>
            <p:spPr>
              <a:xfrm>
                <a:off x="838200" y="365125"/>
                <a:ext cx="4909457" cy="1325563"/>
              </a:xfrm>
              <a:blipFill>
                <a:blip r:embed="rId3"/>
                <a:stretch>
                  <a:fillRect l="-5093" t="-13364" b="-21198"/>
                </a:stretch>
              </a:blipFill>
            </p:spPr>
            <p:txBody>
              <a:bodyPr/>
              <a:lstStyle/>
              <a:p>
                <a:r>
                  <a:rPr lang="en-MY">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FC43793-3E59-9B9A-1757-96233FDA9804}"/>
                  </a:ext>
                </a:extLst>
              </p:cNvPr>
              <p:cNvSpPr>
                <a:spLocks noGrp="1"/>
              </p:cNvSpPr>
              <p:nvPr>
                <p:ph idx="1"/>
              </p:nvPr>
            </p:nvSpPr>
            <p:spPr>
              <a:xfrm>
                <a:off x="838200" y="1825625"/>
                <a:ext cx="5044438" cy="4351338"/>
              </a:xfrm>
            </p:spPr>
            <p:txBody>
              <a:bodyPr/>
              <a:lstStyle/>
              <a:p>
                <a:r>
                  <a:rPr lang="en-US" dirty="0"/>
                  <a:t>Frequency bands defined by ITU</a:t>
                </a:r>
              </a:p>
              <a:p>
                <a:endParaRPr lang="en-US" dirty="0"/>
              </a:p>
              <a:p>
                <a:endParaRPr lang="en-US" dirty="0"/>
              </a:p>
              <a:p>
                <a:pPr marL="0" indent="0">
                  <a:buNone/>
                </a:pPr>
                <a:endParaRPr lang="en-US" dirty="0"/>
              </a:p>
              <a:p>
                <a:pPr marL="0" indent="0">
                  <a:buNone/>
                </a:pPr>
                <a:endParaRPr lang="en-US" dirty="0"/>
              </a:p>
              <a:p>
                <a:r>
                  <a:rPr lang="en-US" dirty="0"/>
                  <a:t>Low frequencies in radio astronomy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500 </m:t>
                    </m:r>
                    <m:r>
                      <m:rPr>
                        <m:sty m:val="p"/>
                      </m:rPr>
                      <a:rPr lang="en-US">
                        <a:latin typeface="Cambria Math" panose="02040503050406030204" pitchFamily="18" charset="0"/>
                      </a:rPr>
                      <m:t>MHz</m:t>
                    </m:r>
                  </m:oMath>
                </a14:m>
                <a:r>
                  <a:rPr lang="en-US" dirty="0"/>
                  <a:t>): Solar obs., space weather monitoring, deep extragalactic obs., cosmic ray detection, pulsar/FRB monitoring</a:t>
                </a:r>
              </a:p>
              <a:p>
                <a:endParaRPr lang="en-MY" noProof="0" dirty="0"/>
              </a:p>
            </p:txBody>
          </p:sp>
        </mc:Choice>
        <mc:Fallback xmlns="">
          <p:sp>
            <p:nvSpPr>
              <p:cNvPr id="7" name="Content Placeholder 6">
                <a:extLst>
                  <a:ext uri="{FF2B5EF4-FFF2-40B4-BE49-F238E27FC236}">
                    <a16:creationId xmlns:a16="http://schemas.microsoft.com/office/drawing/2014/main" id="{2FC43793-3E59-9B9A-1757-96233FDA9804}"/>
                  </a:ext>
                </a:extLst>
              </p:cNvPr>
              <p:cNvSpPr>
                <a:spLocks noGrp="1" noRot="1" noChangeAspect="1" noMove="1" noResize="1" noEditPoints="1" noAdjustHandles="1" noChangeArrowheads="1" noChangeShapeType="1" noTextEdit="1"/>
              </p:cNvSpPr>
              <p:nvPr>
                <p:ph idx="1"/>
              </p:nvPr>
            </p:nvSpPr>
            <p:spPr>
              <a:xfrm>
                <a:off x="838200" y="1825625"/>
                <a:ext cx="5044438" cy="4351338"/>
              </a:xfrm>
              <a:blipFill>
                <a:blip r:embed="rId4"/>
                <a:stretch>
                  <a:fillRect l="-1693" t="-1821" b="-3221"/>
                </a:stretch>
              </a:blipFill>
            </p:spPr>
            <p:txBody>
              <a:bodyPr/>
              <a:lstStyle/>
              <a:p>
                <a:r>
                  <a:rPr lang="en-MY">
                    <a:noFill/>
                  </a:rPr>
                  <a:t> </a:t>
                </a:r>
              </a:p>
            </p:txBody>
          </p:sp>
        </mc:Fallback>
      </mc:AlternateContent>
      <p:sp>
        <p:nvSpPr>
          <p:cNvPr id="4" name="Slide Number Placeholder 3">
            <a:extLst>
              <a:ext uri="{FF2B5EF4-FFF2-40B4-BE49-F238E27FC236}">
                <a16:creationId xmlns:a16="http://schemas.microsoft.com/office/drawing/2014/main" id="{B56E14AF-2792-E2DA-AC5F-6E107FA0DADC}"/>
              </a:ext>
            </a:extLst>
          </p:cNvPr>
          <p:cNvSpPr>
            <a:spLocks noGrp="1"/>
          </p:cNvSpPr>
          <p:nvPr>
            <p:ph type="sldNum" sz="quarter" idx="12"/>
          </p:nvPr>
        </p:nvSpPr>
        <p:spPr/>
        <p:txBody>
          <a:bodyPr/>
          <a:lstStyle/>
          <a:p>
            <a:fld id="{43EBDDF9-A251-4F18-B37F-31527642E890}" type="slidenum">
              <a:rPr lang="en-MY" noProof="0" smtClean="0"/>
              <a:t>19</a:t>
            </a:fld>
            <a:endParaRPr lang="en-MY" noProof="0" dirty="0"/>
          </a:p>
        </p:txBody>
      </p:sp>
      <p:pic>
        <p:nvPicPr>
          <p:cNvPr id="10" name="Picture 2" descr="quietSun">
            <a:extLst>
              <a:ext uri="{FF2B5EF4-FFF2-40B4-BE49-F238E27FC236}">
                <a16:creationId xmlns:a16="http://schemas.microsoft.com/office/drawing/2014/main" id="{3F7C5B9B-77E0-90B9-36E4-A7C768DBE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640" y="360767"/>
            <a:ext cx="5471161" cy="3076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7EB4257-FD09-9BF4-C281-DCFC1C6DDF43}"/>
              </a:ext>
            </a:extLst>
          </p:cNvPr>
          <p:cNvPicPr>
            <a:picLocks noChangeAspect="1"/>
          </p:cNvPicPr>
          <p:nvPr/>
        </p:nvPicPr>
        <p:blipFill>
          <a:blip r:embed="rId6"/>
          <a:srcRect t="616" r="50946" b="848"/>
          <a:stretch>
            <a:fillRect/>
          </a:stretch>
        </p:blipFill>
        <p:spPr>
          <a:xfrm>
            <a:off x="5882639" y="3512992"/>
            <a:ext cx="2646131" cy="2626535"/>
          </a:xfrm>
          <a:prstGeom prst="rect">
            <a:avLst/>
          </a:prstGeom>
        </p:spPr>
      </p:pic>
      <p:graphicFrame>
        <p:nvGraphicFramePr>
          <p:cNvPr id="12" name="Table 11">
            <a:extLst>
              <a:ext uri="{FF2B5EF4-FFF2-40B4-BE49-F238E27FC236}">
                <a16:creationId xmlns:a16="http://schemas.microsoft.com/office/drawing/2014/main" id="{01063963-5D31-9AE7-7B8C-B5087F046617}"/>
              </a:ext>
            </a:extLst>
          </p:cNvPr>
          <p:cNvGraphicFramePr>
            <a:graphicFrameLocks noGrp="1"/>
          </p:cNvGraphicFramePr>
          <p:nvPr>
            <p:extLst>
              <p:ext uri="{D42A27DB-BD31-4B8C-83A1-F6EECF244321}">
                <p14:modId xmlns:p14="http://schemas.microsoft.com/office/powerpoint/2010/main" val="441612109"/>
              </p:ext>
            </p:extLst>
          </p:nvPr>
        </p:nvGraphicFramePr>
        <p:xfrm>
          <a:off x="1155553" y="2324894"/>
          <a:ext cx="2852045" cy="1676400"/>
        </p:xfrm>
        <a:graphic>
          <a:graphicData uri="http://schemas.openxmlformats.org/drawingml/2006/table">
            <a:tbl>
              <a:tblPr firstRow="1">
                <a:tableStyleId>{793D81CF-94F2-401A-BA57-92F5A7B2D0C5}</a:tableStyleId>
              </a:tblPr>
              <a:tblGrid>
                <a:gridCol w="927927">
                  <a:extLst>
                    <a:ext uri="{9D8B030D-6E8A-4147-A177-3AD203B41FA5}">
                      <a16:colId xmlns:a16="http://schemas.microsoft.com/office/drawing/2014/main" val="1763540545"/>
                    </a:ext>
                  </a:extLst>
                </a:gridCol>
                <a:gridCol w="1924118">
                  <a:extLst>
                    <a:ext uri="{9D8B030D-6E8A-4147-A177-3AD203B41FA5}">
                      <a16:colId xmlns:a16="http://schemas.microsoft.com/office/drawing/2014/main" val="1836097627"/>
                    </a:ext>
                  </a:extLst>
                </a:gridCol>
              </a:tblGrid>
              <a:tr h="163799">
                <a:tc>
                  <a:txBody>
                    <a:bodyPr/>
                    <a:lstStyle/>
                    <a:p>
                      <a:pPr algn="ctr"/>
                      <a:r>
                        <a:rPr lang="en-US" sz="1600" dirty="0"/>
                        <a:t>Band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Frequencies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1026231"/>
                  </a:ext>
                </a:extLst>
              </a:tr>
              <a:tr h="163799">
                <a:tc>
                  <a:txBody>
                    <a:bodyPr/>
                    <a:lstStyle/>
                    <a:p>
                      <a:pPr algn="ctr"/>
                      <a:r>
                        <a:rPr lang="en-US" sz="1600" dirty="0"/>
                        <a:t>LF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30 – 300 kHz</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576868"/>
                  </a:ext>
                </a:extLst>
              </a:tr>
              <a:tr h="163799">
                <a:tc>
                  <a:txBody>
                    <a:bodyPr/>
                    <a:lstStyle/>
                    <a:p>
                      <a:pPr algn="ctr"/>
                      <a:r>
                        <a:rPr lang="en-US" sz="1600" dirty="0"/>
                        <a:t>MF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300 – 3000 kHz</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122591"/>
                  </a:ext>
                </a:extLst>
              </a:tr>
              <a:tr h="163799">
                <a:tc>
                  <a:txBody>
                    <a:bodyPr/>
                    <a:lstStyle/>
                    <a:p>
                      <a:pPr algn="ctr"/>
                      <a:r>
                        <a:rPr lang="en-US" sz="1600" dirty="0"/>
                        <a:t>HF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 – 30 MHz</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204004"/>
                  </a:ext>
                </a:extLst>
              </a:tr>
              <a:tr h="163799">
                <a:tc>
                  <a:txBody>
                    <a:bodyPr/>
                    <a:lstStyle/>
                    <a:p>
                      <a:pPr algn="ctr"/>
                      <a:r>
                        <a:rPr lang="en-US" sz="1600" dirty="0"/>
                        <a:t>VHF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30 – 300 MHz</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62211038"/>
                  </a:ext>
                </a:extLst>
              </a:tr>
            </a:tbl>
          </a:graphicData>
        </a:graphic>
      </p:graphicFrame>
      <p:pic>
        <p:nvPicPr>
          <p:cNvPr id="13" name="Picture 2" descr="History of ITU's Logo">
            <a:extLst>
              <a:ext uri="{FF2B5EF4-FFF2-40B4-BE49-F238E27FC236}">
                <a16:creationId xmlns:a16="http://schemas.microsoft.com/office/drawing/2014/main" id="{04D05344-E394-0F3C-A2BF-F9A3C26E26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241" y="2363287"/>
            <a:ext cx="1347870" cy="15126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IME Experiment">
            <a:extLst>
              <a:ext uri="{FF2B5EF4-FFF2-40B4-BE49-F238E27FC236}">
                <a16:creationId xmlns:a16="http://schemas.microsoft.com/office/drawing/2014/main" id="{7773B616-2073-8C97-E940-187BE12A49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8220" y="3512992"/>
            <a:ext cx="2735580" cy="262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889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62D91-F98D-B1E3-1FA3-64BBAD6684BA}"/>
              </a:ext>
            </a:extLst>
          </p:cNvPr>
          <p:cNvSpPr>
            <a:spLocks noGrp="1"/>
          </p:cNvSpPr>
          <p:nvPr>
            <p:ph type="body" sz="quarter" idx="13"/>
          </p:nvPr>
        </p:nvSpPr>
        <p:spPr>
          <a:xfrm>
            <a:off x="838200" y="1825625"/>
            <a:ext cx="5020340" cy="4351338"/>
          </a:xfrm>
        </p:spPr>
        <p:txBody>
          <a:bodyPr/>
          <a:lstStyle/>
          <a:p>
            <a:r>
              <a:rPr lang="en-US" noProof="0" dirty="0"/>
              <a:t>Malaysia RFI Review</a:t>
            </a:r>
          </a:p>
          <a:p>
            <a:r>
              <a:rPr lang="en-MY" noProof="0" dirty="0"/>
              <a:t>Objective</a:t>
            </a:r>
          </a:p>
          <a:p>
            <a:r>
              <a:rPr lang="en-MY" dirty="0"/>
              <a:t>Methodology</a:t>
            </a:r>
          </a:p>
          <a:p>
            <a:r>
              <a:rPr lang="en-MY" noProof="0" dirty="0"/>
              <a:t>Results</a:t>
            </a:r>
          </a:p>
          <a:p>
            <a:r>
              <a:rPr lang="en-MY" dirty="0"/>
              <a:t>Discussion</a:t>
            </a:r>
          </a:p>
          <a:p>
            <a:r>
              <a:rPr lang="en-MY" noProof="0" dirty="0"/>
              <a:t>Summary</a:t>
            </a:r>
          </a:p>
        </p:txBody>
      </p:sp>
      <p:sp>
        <p:nvSpPr>
          <p:cNvPr id="3" name="Footer Placeholder 2">
            <a:extLst>
              <a:ext uri="{FF2B5EF4-FFF2-40B4-BE49-F238E27FC236}">
                <a16:creationId xmlns:a16="http://schemas.microsoft.com/office/drawing/2014/main" id="{F696EE54-1307-64FA-C7AD-9BFA5473F5FB}"/>
              </a:ext>
            </a:extLst>
          </p:cNvPr>
          <p:cNvSpPr>
            <a:spLocks noGrp="1"/>
          </p:cNvSpPr>
          <p:nvPr>
            <p:ph type="ftr" sz="quarter" idx="11"/>
          </p:nvPr>
        </p:nvSpPr>
        <p:spPr/>
        <p:txBody>
          <a:bodyPr/>
          <a:lstStyle/>
          <a:p>
            <a:endParaRPr lang="en-MY" noProof="0" dirty="0"/>
          </a:p>
        </p:txBody>
      </p:sp>
      <p:sp>
        <p:nvSpPr>
          <p:cNvPr id="4" name="Slide Number Placeholder 3">
            <a:extLst>
              <a:ext uri="{FF2B5EF4-FFF2-40B4-BE49-F238E27FC236}">
                <a16:creationId xmlns:a16="http://schemas.microsoft.com/office/drawing/2014/main" id="{289EE28A-2E52-3D39-3A47-7EC9E1BAFFCB}"/>
              </a:ext>
            </a:extLst>
          </p:cNvPr>
          <p:cNvSpPr>
            <a:spLocks noGrp="1"/>
          </p:cNvSpPr>
          <p:nvPr>
            <p:ph type="sldNum" sz="quarter" idx="12"/>
          </p:nvPr>
        </p:nvSpPr>
        <p:spPr/>
        <p:txBody>
          <a:bodyPr/>
          <a:lstStyle/>
          <a:p>
            <a:fld id="{43EBDDF9-A251-4F18-B37F-31527642E890}" type="slidenum">
              <a:rPr lang="en-MY" noProof="0" smtClean="0"/>
              <a:t>2</a:t>
            </a:fld>
            <a:endParaRPr lang="en-MY" noProof="0" dirty="0"/>
          </a:p>
        </p:txBody>
      </p:sp>
      <p:grpSp>
        <p:nvGrpSpPr>
          <p:cNvPr id="6" name="Group 5">
            <a:extLst>
              <a:ext uri="{FF2B5EF4-FFF2-40B4-BE49-F238E27FC236}">
                <a16:creationId xmlns:a16="http://schemas.microsoft.com/office/drawing/2014/main" id="{E1C2FB40-0E51-317C-D24D-384990CA0104}"/>
              </a:ext>
            </a:extLst>
          </p:cNvPr>
          <p:cNvGrpSpPr/>
          <p:nvPr/>
        </p:nvGrpSpPr>
        <p:grpSpPr>
          <a:xfrm>
            <a:off x="1169581" y="4843463"/>
            <a:ext cx="4357577" cy="1333500"/>
            <a:chOff x="6996223" y="312738"/>
            <a:chExt cx="4357577" cy="1333500"/>
          </a:xfrm>
        </p:grpSpPr>
        <p:pic>
          <p:nvPicPr>
            <p:cNvPr id="11" name="Picture 10">
              <a:extLst>
                <a:ext uri="{FF2B5EF4-FFF2-40B4-BE49-F238E27FC236}">
                  <a16:creationId xmlns:a16="http://schemas.microsoft.com/office/drawing/2014/main" id="{1F4639DD-5545-5A83-763D-F3AF58A25745}"/>
                </a:ext>
              </a:extLst>
            </p:cNvPr>
            <p:cNvPicPr>
              <a:picLocks noChangeAspect="1"/>
            </p:cNvPicPr>
            <p:nvPr/>
          </p:nvPicPr>
          <p:blipFill>
            <a:blip r:embed="rId3"/>
            <a:stretch>
              <a:fillRect/>
            </a:stretch>
          </p:blipFill>
          <p:spPr>
            <a:xfrm>
              <a:off x="10029825" y="312738"/>
              <a:ext cx="1323975" cy="1333500"/>
            </a:xfrm>
            <a:prstGeom prst="rect">
              <a:avLst/>
            </a:prstGeom>
          </p:spPr>
        </p:pic>
        <p:sp>
          <p:nvSpPr>
            <p:cNvPr id="13" name="TextBox 12">
              <a:extLst>
                <a:ext uri="{FF2B5EF4-FFF2-40B4-BE49-F238E27FC236}">
                  <a16:creationId xmlns:a16="http://schemas.microsoft.com/office/drawing/2014/main" id="{B0F8EB49-DFAB-8726-9BA0-7FEB450D65CF}"/>
                </a:ext>
              </a:extLst>
            </p:cNvPr>
            <p:cNvSpPr txBox="1"/>
            <p:nvPr/>
          </p:nvSpPr>
          <p:spPr>
            <a:xfrm>
              <a:off x="6996223" y="794822"/>
              <a:ext cx="3033602" cy="384721"/>
            </a:xfrm>
            <a:prstGeom prst="rect">
              <a:avLst/>
            </a:prstGeom>
            <a:noFill/>
          </p:spPr>
          <p:txBody>
            <a:bodyPr wrap="square" rtlCol="0">
              <a:spAutoFit/>
            </a:bodyPr>
            <a:lstStyle/>
            <a:p>
              <a:r>
                <a:rPr lang="en-MY" sz="1900" noProof="0" dirty="0"/>
                <a:t>arxiv.org/abs/2505.19372</a:t>
              </a:r>
            </a:p>
          </p:txBody>
        </p:sp>
      </p:grpSp>
      <p:pic>
        <p:nvPicPr>
          <p:cNvPr id="10" name="Picture 9">
            <a:extLst>
              <a:ext uri="{FF2B5EF4-FFF2-40B4-BE49-F238E27FC236}">
                <a16:creationId xmlns:a16="http://schemas.microsoft.com/office/drawing/2014/main" id="{68A40F1A-F411-5BE0-4B71-0D796F51F627}"/>
              </a:ext>
            </a:extLst>
          </p:cNvPr>
          <p:cNvPicPr>
            <a:picLocks noChangeAspect="1"/>
          </p:cNvPicPr>
          <p:nvPr/>
        </p:nvPicPr>
        <p:blipFill>
          <a:blip r:embed="rId4"/>
          <a:stretch>
            <a:fillRect/>
          </a:stretch>
        </p:blipFill>
        <p:spPr>
          <a:xfrm>
            <a:off x="5945743" y="312738"/>
            <a:ext cx="5408057" cy="5864225"/>
          </a:xfrm>
          <a:prstGeom prst="rect">
            <a:avLst/>
          </a:prstGeom>
        </p:spPr>
      </p:pic>
    </p:spTree>
    <p:extLst>
      <p:ext uri="{BB962C8B-B14F-4D97-AF65-F5344CB8AC3E}">
        <p14:creationId xmlns:p14="http://schemas.microsoft.com/office/powerpoint/2010/main" val="1601287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1CF726-8FE5-D1F8-671B-DEC1D22CA9F7}"/>
              </a:ext>
            </a:extLst>
          </p:cNvPr>
          <p:cNvSpPr>
            <a:spLocks noGrp="1"/>
          </p:cNvSpPr>
          <p:nvPr>
            <p:ph type="ftr" sz="quarter" idx="11"/>
          </p:nvPr>
        </p:nvSpPr>
        <p:spPr/>
        <p:txBody>
          <a:bodyPr/>
          <a:lstStyle/>
          <a:p>
            <a:endParaRPr lang="en-MY" dirty="0"/>
          </a:p>
        </p:txBody>
      </p:sp>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E525329D-6D42-FC7A-CFF5-331BE13FF920}"/>
                  </a:ext>
                </a:extLst>
              </p:cNvPr>
              <p:cNvSpPr>
                <a:spLocks noGrp="1"/>
              </p:cNvSpPr>
              <p:nvPr>
                <p:ph type="title"/>
              </p:nvPr>
            </p:nvSpPr>
            <p:spPr/>
            <p:txBody>
              <a:bodyPr/>
              <a:lstStyle/>
              <a:p>
                <a:r>
                  <a:rPr lang="en-US" dirty="0"/>
                  <a:t>Appendix A: Low-</a:t>
                </a:r>
                <a14:m>
                  <m:oMath xmlns:m="http://schemas.openxmlformats.org/officeDocument/2006/math">
                    <m:r>
                      <a:rPr lang="en-US" b="0" i="1" smtClean="0">
                        <a:latin typeface="Cambria Math" panose="02040503050406030204" pitchFamily="18" charset="0"/>
                      </a:rPr>
                      <m:t>𝑓</m:t>
                    </m:r>
                  </m:oMath>
                </a14:m>
                <a:r>
                  <a:rPr lang="en-MY" dirty="0"/>
                  <a:t> Astronomy</a:t>
                </a:r>
              </a:p>
            </p:txBody>
          </p:sp>
        </mc:Choice>
        <mc:Fallback xmlns="">
          <p:sp>
            <p:nvSpPr>
              <p:cNvPr id="3" name="Title 2">
                <a:extLst>
                  <a:ext uri="{FF2B5EF4-FFF2-40B4-BE49-F238E27FC236}">
                    <a16:creationId xmlns:a16="http://schemas.microsoft.com/office/drawing/2014/main" id="{E525329D-6D42-FC7A-CFF5-331BE13FF920}"/>
                  </a:ext>
                </a:extLst>
              </p:cNvPr>
              <p:cNvSpPr>
                <a:spLocks noGrp="1" noRot="1" noChangeAspect="1" noMove="1" noResize="1" noEditPoints="1" noAdjustHandles="1" noChangeArrowheads="1" noChangeShapeType="1" noTextEdit="1"/>
              </p:cNvSpPr>
              <p:nvPr>
                <p:ph type="title"/>
              </p:nvPr>
            </p:nvSpPr>
            <p:spPr>
              <a:blipFill>
                <a:blip r:embed="rId3"/>
                <a:stretch>
                  <a:fillRect l="-2377"/>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F0CF4199-E1EB-1044-0438-69C25B069B8C}"/>
              </a:ext>
            </a:extLst>
          </p:cNvPr>
          <p:cNvSpPr>
            <a:spLocks noGrp="1"/>
          </p:cNvSpPr>
          <p:nvPr>
            <p:ph type="sldNum" sz="quarter" idx="12"/>
          </p:nvPr>
        </p:nvSpPr>
        <p:spPr/>
        <p:txBody>
          <a:bodyPr/>
          <a:lstStyle/>
          <a:p>
            <a:fld id="{43EBDDF9-A251-4F18-B37F-31527642E890}" type="slidenum">
              <a:rPr lang="en-MY" smtClean="0"/>
              <a:t>20</a:t>
            </a:fld>
            <a:endParaRPr lang="en-MY"/>
          </a:p>
        </p:txBody>
      </p:sp>
      <p:pic>
        <p:nvPicPr>
          <p:cNvPr id="6" name="Picture 2" descr="undefined">
            <a:extLst>
              <a:ext uri="{FF2B5EF4-FFF2-40B4-BE49-F238E27FC236}">
                <a16:creationId xmlns:a16="http://schemas.microsoft.com/office/drawing/2014/main" id="{111E01DD-3EA8-DFD9-1C0B-F4EFEE13455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7938" b="9121"/>
          <a:stretch>
            <a:fillRect/>
          </a:stretch>
        </p:blipFill>
        <p:spPr bwMode="auto">
          <a:xfrm>
            <a:off x="838200" y="1696682"/>
            <a:ext cx="3487681" cy="21695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9B2DF4E0-6313-76EB-37DC-888AD93418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4" y="1690688"/>
            <a:ext cx="2901861" cy="21755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undefined">
            <a:extLst>
              <a:ext uri="{FF2B5EF4-FFF2-40B4-BE49-F238E27FC236}">
                <a16:creationId xmlns:a16="http://schemas.microsoft.com/office/drawing/2014/main" id="{AC25AA48-CA80-7C9E-C3A1-4DEE3AB69B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884" y="3989295"/>
            <a:ext cx="2901861" cy="21786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F4677BA0-D699-E0CB-A4C5-EF7A76F1D2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3985569"/>
            <a:ext cx="3487681" cy="22321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aphic illustration showing large circular clusters of dipole antennas that make up the SKAO.">
            <a:extLst>
              <a:ext uri="{FF2B5EF4-FFF2-40B4-BE49-F238E27FC236}">
                <a16:creationId xmlns:a16="http://schemas.microsoft.com/office/drawing/2014/main" id="{64895E19-273D-425D-7FB8-E0DE01287AE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30"/>
          <a:stretch>
            <a:fillRect/>
          </a:stretch>
        </p:blipFill>
        <p:spPr bwMode="auto">
          <a:xfrm>
            <a:off x="7497748" y="3985569"/>
            <a:ext cx="3856052" cy="2178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DB4FEB3C-6794-EEFC-CB3C-F824C3F91157}"/>
              </a:ext>
            </a:extLst>
          </p:cNvPr>
          <p:cNvGraphicFramePr>
            <a:graphicFrameLocks noGrp="1"/>
          </p:cNvGraphicFramePr>
          <p:nvPr>
            <p:extLst>
              <p:ext uri="{D42A27DB-BD31-4B8C-83A1-F6EECF244321}">
                <p14:modId xmlns:p14="http://schemas.microsoft.com/office/powerpoint/2010/main" val="338979305"/>
              </p:ext>
            </p:extLst>
          </p:nvPr>
        </p:nvGraphicFramePr>
        <p:xfrm>
          <a:off x="7497748" y="1690688"/>
          <a:ext cx="3856054" cy="2175510"/>
        </p:xfrm>
        <a:graphic>
          <a:graphicData uri="http://schemas.openxmlformats.org/drawingml/2006/table">
            <a:tbl>
              <a:tblPr firstRow="1">
                <a:tableStyleId>{793D81CF-94F2-401A-BA57-92F5A7B2D0C5}</a:tableStyleId>
              </a:tblPr>
              <a:tblGrid>
                <a:gridCol w="1928027">
                  <a:extLst>
                    <a:ext uri="{9D8B030D-6E8A-4147-A177-3AD203B41FA5}">
                      <a16:colId xmlns:a16="http://schemas.microsoft.com/office/drawing/2014/main" val="1763540545"/>
                    </a:ext>
                  </a:extLst>
                </a:gridCol>
                <a:gridCol w="1928027">
                  <a:extLst>
                    <a:ext uri="{9D8B030D-6E8A-4147-A177-3AD203B41FA5}">
                      <a16:colId xmlns:a16="http://schemas.microsoft.com/office/drawing/2014/main" val="1836097627"/>
                    </a:ext>
                  </a:extLst>
                </a:gridCol>
              </a:tblGrid>
              <a:tr h="362585">
                <a:tc>
                  <a:txBody>
                    <a:bodyPr/>
                    <a:lstStyle/>
                    <a:p>
                      <a:pPr algn="ctr"/>
                      <a:r>
                        <a:rPr lang="en-US" sz="1600" dirty="0"/>
                        <a:t>Instrument</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Frequencies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1026231"/>
                  </a:ext>
                </a:extLst>
              </a:tr>
              <a:tr h="362585">
                <a:tc>
                  <a:txBody>
                    <a:bodyPr/>
                    <a:lstStyle/>
                    <a:p>
                      <a:pPr algn="ctr"/>
                      <a:r>
                        <a:rPr lang="en-US" sz="1600" dirty="0"/>
                        <a:t>LOFAR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10 – 240 MHz</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576868"/>
                  </a:ext>
                </a:extLst>
              </a:tr>
              <a:tr h="362585">
                <a:tc>
                  <a:txBody>
                    <a:bodyPr/>
                    <a:lstStyle/>
                    <a:p>
                      <a:pPr algn="ctr"/>
                      <a:r>
                        <a:rPr lang="en-US" sz="1600" dirty="0"/>
                        <a:t>21CMA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50 – 200 MHz</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122591"/>
                  </a:ext>
                </a:extLst>
              </a:tr>
              <a:tr h="362585">
                <a:tc>
                  <a:txBody>
                    <a:bodyPr/>
                    <a:lstStyle/>
                    <a:p>
                      <a:pPr algn="ctr"/>
                      <a:r>
                        <a:rPr lang="en-US" sz="1600" dirty="0"/>
                        <a:t>GMRT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150 – 1450 MHz</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0594718"/>
                  </a:ext>
                </a:extLst>
              </a:tr>
              <a:tr h="362585">
                <a:tc>
                  <a:txBody>
                    <a:bodyPr/>
                    <a:lstStyle/>
                    <a:p>
                      <a:pPr algn="ctr"/>
                      <a:r>
                        <a:rPr lang="en-US" sz="1600" dirty="0"/>
                        <a:t>MWA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70 – 300 MHz</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2211038"/>
                  </a:ext>
                </a:extLst>
              </a:tr>
              <a:tr h="362585">
                <a:tc>
                  <a:txBody>
                    <a:bodyPr/>
                    <a:lstStyle/>
                    <a:p>
                      <a:pPr algn="ctr"/>
                      <a:r>
                        <a:rPr lang="en-US" sz="1600" dirty="0"/>
                        <a:t>SKA (low)</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50 – 350 MHz</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833924"/>
                  </a:ext>
                </a:extLst>
              </a:tr>
            </a:tbl>
          </a:graphicData>
        </a:graphic>
      </p:graphicFrame>
      <p:pic>
        <p:nvPicPr>
          <p:cNvPr id="12" name="Picture 2">
            <a:extLst>
              <a:ext uri="{FF2B5EF4-FFF2-40B4-BE49-F238E27FC236}">
                <a16:creationId xmlns:a16="http://schemas.microsoft.com/office/drawing/2014/main" id="{6682E4DF-141A-5BA3-3195-84D8CF8E3F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6592" y="1741488"/>
            <a:ext cx="618490" cy="41153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3" name="Picture 4" descr="Flag of China - Wikipedia">
            <a:extLst>
              <a:ext uri="{FF2B5EF4-FFF2-40B4-BE49-F238E27FC236}">
                <a16:creationId xmlns:a16="http://schemas.microsoft.com/office/drawing/2014/main" id="{92FE9641-B54E-257F-CC34-4AF4F34C09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3455" y="1741488"/>
            <a:ext cx="618490" cy="411577"/>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3CE9109F-DFDB-D25E-53F3-CA0430744F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6591" y="4036369"/>
            <a:ext cx="618490" cy="41153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57B0893E-F560-F877-610B-2A024BB383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5254" y="4036369"/>
            <a:ext cx="823068" cy="41153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063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3D3E88-7806-A927-F2C4-B6E40A14CA6F}"/>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53CDE247-B7C3-3E04-98C9-E630FB82DCEF}"/>
              </a:ext>
            </a:extLst>
          </p:cNvPr>
          <p:cNvSpPr>
            <a:spLocks noGrp="1"/>
          </p:cNvSpPr>
          <p:nvPr>
            <p:ph type="title"/>
          </p:nvPr>
        </p:nvSpPr>
        <p:spPr/>
        <p:txBody>
          <a:bodyPr/>
          <a:lstStyle/>
          <a:p>
            <a:r>
              <a:rPr lang="en-MY" noProof="0" dirty="0"/>
              <a:t>Appendix B: SK Statistics</a:t>
            </a:r>
          </a:p>
        </p:txBody>
      </p:sp>
      <p:sp>
        <p:nvSpPr>
          <p:cNvPr id="5" name="Slide Number Placeholder 4">
            <a:extLst>
              <a:ext uri="{FF2B5EF4-FFF2-40B4-BE49-F238E27FC236}">
                <a16:creationId xmlns:a16="http://schemas.microsoft.com/office/drawing/2014/main" id="{A8D166C0-E081-0334-C6A4-89BDD6DAAC2F}"/>
              </a:ext>
            </a:extLst>
          </p:cNvPr>
          <p:cNvSpPr>
            <a:spLocks noGrp="1"/>
          </p:cNvSpPr>
          <p:nvPr>
            <p:ph type="sldNum" sz="quarter" idx="12"/>
          </p:nvPr>
        </p:nvSpPr>
        <p:spPr/>
        <p:txBody>
          <a:bodyPr/>
          <a:lstStyle/>
          <a:p>
            <a:fld id="{43EBDDF9-A251-4F18-B37F-31527642E890}" type="slidenum">
              <a:rPr lang="en-MY" noProof="0" smtClean="0"/>
              <a:t>21</a:t>
            </a:fld>
            <a:endParaRPr lang="en-MY" noProof="0" dirty="0"/>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52F69B2B-9103-DB68-26D9-05BAA6883EA7}"/>
                  </a:ext>
                </a:extLst>
              </p:cNvPr>
              <p:cNvGraphicFramePr>
                <a:graphicFrameLocks noGrp="1"/>
              </p:cNvGraphicFramePr>
              <p:nvPr>
                <p:extLst>
                  <p:ext uri="{D42A27DB-BD31-4B8C-83A1-F6EECF244321}">
                    <p14:modId xmlns:p14="http://schemas.microsoft.com/office/powerpoint/2010/main" val="2683275752"/>
                  </p:ext>
                </p:extLst>
              </p:nvPr>
            </p:nvGraphicFramePr>
            <p:xfrm>
              <a:off x="1189659" y="1789230"/>
              <a:ext cx="6265208" cy="4387733"/>
            </p:xfrm>
            <a:graphic>
              <a:graphicData uri="http://schemas.openxmlformats.org/drawingml/2006/table">
                <a:tbl>
                  <a:tblPr firstRow="1">
                    <a:tableStyleId>{E8034E78-7F5D-4C2E-B375-FC64B27BC917}</a:tableStyleId>
                  </a:tblPr>
                  <a:tblGrid>
                    <a:gridCol w="1530624">
                      <a:extLst>
                        <a:ext uri="{9D8B030D-6E8A-4147-A177-3AD203B41FA5}">
                          <a16:colId xmlns:a16="http://schemas.microsoft.com/office/drawing/2014/main" val="1436048275"/>
                        </a:ext>
                      </a:extLst>
                    </a:gridCol>
                    <a:gridCol w="1183646">
                      <a:extLst>
                        <a:ext uri="{9D8B030D-6E8A-4147-A177-3AD203B41FA5}">
                          <a16:colId xmlns:a16="http://schemas.microsoft.com/office/drawing/2014/main" val="1456436830"/>
                        </a:ext>
                      </a:extLst>
                    </a:gridCol>
                    <a:gridCol w="1183646">
                      <a:extLst>
                        <a:ext uri="{9D8B030D-6E8A-4147-A177-3AD203B41FA5}">
                          <a16:colId xmlns:a16="http://schemas.microsoft.com/office/drawing/2014/main" val="153959320"/>
                        </a:ext>
                      </a:extLst>
                    </a:gridCol>
                    <a:gridCol w="1183646">
                      <a:extLst>
                        <a:ext uri="{9D8B030D-6E8A-4147-A177-3AD203B41FA5}">
                          <a16:colId xmlns:a16="http://schemas.microsoft.com/office/drawing/2014/main" val="3503913725"/>
                        </a:ext>
                      </a:extLst>
                    </a:gridCol>
                    <a:gridCol w="1183646">
                      <a:extLst>
                        <a:ext uri="{9D8B030D-6E8A-4147-A177-3AD203B41FA5}">
                          <a16:colId xmlns:a16="http://schemas.microsoft.com/office/drawing/2014/main" val="3597908089"/>
                        </a:ext>
                      </a:extLst>
                    </a:gridCol>
                  </a:tblGrid>
                  <a:tr h="290743">
                    <a:tc rowSpan="2">
                      <a:txBody>
                        <a:bodyPr/>
                        <a:lstStyle/>
                        <a:p>
                          <a:pPr algn="ctr"/>
                          <a:r>
                            <a:rPr lang="en-US" sz="1400" dirty="0"/>
                            <a:t>Statistic</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a:t>UM</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a:t>GL</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5204117"/>
                      </a:ext>
                    </a:extLst>
                  </a:tr>
                  <a:tr h="290743">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XX</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YY</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XX</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YY</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61659634"/>
                      </a:ext>
                    </a:extLst>
                  </a:tr>
                  <a:tr h="290743">
                    <a:tc>
                      <a:txBody>
                        <a:bodyPr/>
                        <a:lstStyle/>
                        <a:p>
                          <a:pPr algn="ctr"/>
                          <a:r>
                            <a:rPr lang="en-US" sz="1400" dirty="0">
                              <a:solidFill>
                                <a:sysClr val="windowText" lastClr="000000"/>
                              </a:solidFill>
                            </a:rPr>
                            <a:t>Max.</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-82.05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-81.91</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-82.15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-82.09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9393331"/>
                      </a:ext>
                    </a:extLst>
                  </a:tr>
                  <a:tr h="290743">
                    <a:tc>
                      <a:txBody>
                        <a:bodyPr/>
                        <a:lstStyle/>
                        <a:p>
                          <a:pPr algn="ctr"/>
                          <a:r>
                            <a:rPr lang="en-US" sz="1400" dirty="0">
                              <a:solidFill>
                                <a:sysClr val="windowText" lastClr="000000"/>
                              </a:solidFill>
                            </a:rPr>
                            <a:t>Min.</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-51.74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-48.58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-57.88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-57.34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228399"/>
                      </a:ext>
                    </a:extLst>
                  </a:tr>
                  <a:tr h="290743">
                    <a:tc>
                      <a:txBody>
                        <a:bodyPr/>
                        <a:lstStyle/>
                        <a:p>
                          <a:pPr algn="ctr"/>
                          <a:r>
                            <a:rPr lang="en-US" sz="1400" b="1" dirty="0">
                              <a:solidFill>
                                <a:sysClr val="windowText" lastClr="000000"/>
                              </a:solidFill>
                            </a:rPr>
                            <a:t>Mean</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-78.90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-77.70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-79.43</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-79.09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2909059"/>
                      </a:ext>
                    </a:extLst>
                  </a:tr>
                  <a:tr h="290743">
                    <a:tc>
                      <a:txBody>
                        <a:bodyPr/>
                        <a:lstStyle/>
                        <a:p>
                          <a:pPr algn="ctr"/>
                          <a:r>
                            <a:rPr lang="en-US" sz="1400" dirty="0">
                              <a:solidFill>
                                <a:sysClr val="windowText" lastClr="000000"/>
                              </a:solidFill>
                            </a:rPr>
                            <a:t>Std. Dev.</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6.17</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6.86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4.95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4.69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6867870"/>
                      </a:ext>
                    </a:extLst>
                  </a:tr>
                  <a:tr h="290743">
                    <a:tc>
                      <a:txBody>
                        <a:bodyPr/>
                        <a:lstStyle/>
                        <a:p>
                          <a:pPr algn="ctr"/>
                          <a:r>
                            <a:rPr lang="en-US" sz="1400" dirty="0">
                              <a:solidFill>
                                <a:sysClr val="windowText" lastClr="000000"/>
                              </a:solidFill>
                            </a:rPr>
                            <a:t>Median</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-81.46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-80.81</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-81.50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-81.44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5593643"/>
                      </a:ext>
                    </a:extLst>
                  </a:tr>
                  <a:tr h="290743">
                    <a:tc>
                      <a:txBody>
                        <a:bodyPr/>
                        <a:lstStyle/>
                        <a:p>
                          <a:pPr algn="ctr"/>
                          <a14:m>
                            <m:oMathPara xmlns:m="http://schemas.openxmlformats.org/officeDocument/2006/math">
                              <m:oMathParaPr>
                                <m:jc m:val="centerGroup"/>
                              </m:oMathParaPr>
                              <m:oMath xmlns:m="http://schemas.openxmlformats.org/officeDocument/2006/math">
                                <m:acc>
                                  <m:accPr>
                                    <m:chr m:val="̂"/>
                                    <m:ctrlPr>
                                      <a:rPr lang="en-US" sz="1400" b="1" i="1" dirty="0" smtClean="0">
                                        <a:solidFill>
                                          <a:sysClr val="windowText" lastClr="000000"/>
                                        </a:solidFill>
                                        <a:latin typeface="Cambria Math" panose="02040503050406030204" pitchFamily="18" charset="0"/>
                                      </a:rPr>
                                    </m:ctrlPr>
                                  </m:accPr>
                                  <m:e>
                                    <m:r>
                                      <a:rPr lang="en-US" sz="1400" b="1" i="1" dirty="0" smtClean="0">
                                        <a:solidFill>
                                          <a:sysClr val="windowText" lastClr="000000"/>
                                        </a:solidFill>
                                        <a:latin typeface="Cambria Math" panose="02040503050406030204" pitchFamily="18" charset="0"/>
                                      </a:rPr>
                                      <m:t>𝝁</m:t>
                                    </m:r>
                                  </m:e>
                                </m:acc>
                              </m:oMath>
                            </m:oMathPara>
                          </a14:m>
                          <a:endParaRPr lang="en-US" sz="1400" b="1"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1.080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1.172</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1.014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1.013</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16505"/>
                      </a:ext>
                    </a:extLst>
                  </a:tr>
                  <a:tr h="290743">
                    <a:tc>
                      <a:txBody>
                        <a:bodyPr/>
                        <a:lstStyle/>
                        <a:p>
                          <a:pPr algn="ctr"/>
                          <a14:m>
                            <m:oMathPara xmlns:m="http://schemas.openxmlformats.org/officeDocument/2006/math">
                              <m:oMathParaPr>
                                <m:jc m:val="centerGroup"/>
                              </m:oMathParaPr>
                              <m:oMath xmlns:m="http://schemas.openxmlformats.org/officeDocument/2006/math">
                                <m:r>
                                  <a:rPr lang="en-US" sz="1400" b="0" i="1" smtClean="0">
                                    <a:solidFill>
                                      <a:sysClr val="windowText" lastClr="000000"/>
                                    </a:solidFill>
                                    <a:latin typeface="Cambria Math" panose="02040503050406030204" pitchFamily="18" charset="0"/>
                                  </a:rPr>
                                  <m:t>𝑑</m:t>
                                </m:r>
                              </m:oMath>
                            </m:oMathPara>
                          </a14:m>
                          <a:endParaRPr lang="en-US" sz="140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0.926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0.853</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0.986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0.987</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8066551"/>
                      </a:ext>
                    </a:extLst>
                  </a:tr>
                  <a:tr h="290743">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solidFill>
                                          <a:sysClr val="windowText" lastClr="000000"/>
                                        </a:solidFill>
                                        <a:latin typeface="Cambria Math" panose="02040503050406030204" pitchFamily="18" charset="0"/>
                                      </a:rPr>
                                    </m:ctrlPr>
                                  </m:sSubPr>
                                  <m:e>
                                    <m:r>
                                      <a:rPr lang="en-US" sz="1400" b="0" i="1" smtClean="0">
                                        <a:solidFill>
                                          <a:sysClr val="windowText" lastClr="000000"/>
                                        </a:solidFill>
                                        <a:latin typeface="Cambria Math" panose="02040503050406030204" pitchFamily="18" charset="0"/>
                                      </a:rPr>
                                      <m:t>𝛿</m:t>
                                    </m:r>
                                  </m:e>
                                  <m:sub>
                                    <m:r>
                                      <m:rPr>
                                        <m:sty m:val="p"/>
                                      </m:rPr>
                                      <a:rPr lang="en-US" sz="1400" b="0" i="0" smtClean="0">
                                        <a:solidFill>
                                          <a:sysClr val="windowText" lastClr="000000"/>
                                        </a:solidFill>
                                        <a:latin typeface="Cambria Math" panose="02040503050406030204" pitchFamily="18" charset="0"/>
                                      </a:rPr>
                                      <m:t>lower</m:t>
                                    </m:r>
                                  </m:sub>
                                </m:sSub>
                              </m:oMath>
                            </m:oMathPara>
                          </a14:m>
                          <a:endParaRPr lang="en-US" sz="140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0.988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0.988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0.990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0.990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344860"/>
                      </a:ext>
                    </a:extLst>
                  </a:tr>
                  <a:tr h="290743">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solidFill>
                                          <a:sysClr val="windowText" lastClr="000000"/>
                                        </a:solidFill>
                                        <a:latin typeface="Cambria Math" panose="02040503050406030204" pitchFamily="18" charset="0"/>
                                      </a:rPr>
                                    </m:ctrlPr>
                                  </m:sSubPr>
                                  <m:e>
                                    <m:r>
                                      <a:rPr lang="en-US" sz="1400" b="0" i="1" smtClean="0">
                                        <a:solidFill>
                                          <a:sysClr val="windowText" lastClr="000000"/>
                                        </a:solidFill>
                                        <a:latin typeface="Cambria Math" panose="02040503050406030204" pitchFamily="18" charset="0"/>
                                      </a:rPr>
                                      <m:t>𝛿</m:t>
                                    </m:r>
                                  </m:e>
                                  <m:sub>
                                    <m:r>
                                      <m:rPr>
                                        <m:sty m:val="p"/>
                                      </m:rPr>
                                      <a:rPr lang="en-US" sz="1400" b="0" i="0" smtClean="0">
                                        <a:solidFill>
                                          <a:sysClr val="windowText" lastClr="000000"/>
                                        </a:solidFill>
                                        <a:latin typeface="Cambria Math" panose="02040503050406030204" pitchFamily="18" charset="0"/>
                                      </a:rPr>
                                      <m:t>upper</m:t>
                                    </m:r>
                                  </m:sub>
                                </m:sSub>
                              </m:oMath>
                            </m:oMathPara>
                          </a14:m>
                          <a:endParaRPr lang="en-US" sz="140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1.012</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1.012</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1.010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1.010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7776641"/>
                      </a:ext>
                    </a:extLst>
                  </a:tr>
                  <a:tr h="290743">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solidFill>
                                          <a:sysClr val="windowText" lastClr="000000"/>
                                        </a:solidFill>
                                        <a:latin typeface="Cambria Math" panose="02040503050406030204" pitchFamily="18" charset="0"/>
                                      </a:rPr>
                                    </m:ctrlPr>
                                  </m:sSubPr>
                                  <m:e>
                                    <m:r>
                                      <a:rPr lang="en-US" sz="1400" b="0" i="1" smtClean="0">
                                        <a:solidFill>
                                          <a:sysClr val="windowText" lastClr="000000"/>
                                        </a:solidFill>
                                        <a:latin typeface="Cambria Math" panose="02040503050406030204" pitchFamily="18" charset="0"/>
                                      </a:rPr>
                                      <m:t>𝑁</m:t>
                                    </m:r>
                                  </m:e>
                                  <m:sub>
                                    <m:r>
                                      <m:rPr>
                                        <m:sty m:val="p"/>
                                      </m:rPr>
                                      <a:rPr lang="en-US" sz="1400" b="0" i="0" smtClean="0">
                                        <a:solidFill>
                                          <a:sysClr val="windowText" lastClr="000000"/>
                                        </a:solidFill>
                                        <a:latin typeface="Cambria Math" panose="02040503050406030204" pitchFamily="18" charset="0"/>
                                      </a:rPr>
                                      <m:t>lower</m:t>
                                    </m:r>
                                  </m:sub>
                                </m:sSub>
                              </m:oMath>
                            </m:oMathPara>
                          </a14:m>
                          <a:endParaRPr lang="en-US" sz="1400" b="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493 (48%)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492 (48%)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105 (10%)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96 (9%)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0895392"/>
                      </a:ext>
                    </a:extLst>
                  </a:tr>
                  <a:tr h="290743">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solidFill>
                                          <a:sysClr val="windowText" lastClr="000000"/>
                                        </a:solidFill>
                                        <a:latin typeface="Cambria Math" panose="02040503050406030204" pitchFamily="18" charset="0"/>
                                      </a:rPr>
                                    </m:ctrlPr>
                                  </m:sSubPr>
                                  <m:e>
                                    <m:r>
                                      <a:rPr lang="en-US" sz="1400" b="0" i="1" smtClean="0">
                                        <a:solidFill>
                                          <a:sysClr val="windowText" lastClr="000000"/>
                                        </a:solidFill>
                                        <a:latin typeface="Cambria Math" panose="02040503050406030204" pitchFamily="18" charset="0"/>
                                      </a:rPr>
                                      <m:t>𝑁</m:t>
                                    </m:r>
                                  </m:e>
                                  <m:sub>
                                    <m:r>
                                      <m:rPr>
                                        <m:sty m:val="p"/>
                                      </m:rPr>
                                      <a:rPr lang="en-US" sz="1400" b="0" i="0" smtClean="0">
                                        <a:solidFill>
                                          <a:sysClr val="windowText" lastClr="000000"/>
                                        </a:solidFill>
                                        <a:latin typeface="Cambria Math" panose="02040503050406030204" pitchFamily="18" charset="0"/>
                                      </a:rPr>
                                      <m:t>upper</m:t>
                                    </m:r>
                                  </m:sub>
                                </m:sSub>
                              </m:oMath>
                            </m:oMathPara>
                          </a14:m>
                          <a:endParaRPr lang="en-US" sz="1400" b="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496 (48%)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500 (49%)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255 (25%)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343 (34%)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0929903"/>
                      </a:ext>
                    </a:extLst>
                  </a:tr>
                  <a:tr h="290743">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solidFill>
                                          <a:sysClr val="windowText" lastClr="000000"/>
                                        </a:solidFill>
                                        <a:latin typeface="Cambria Math" panose="02040503050406030204" pitchFamily="18" charset="0"/>
                                      </a:rPr>
                                    </m:ctrlPr>
                                  </m:sSubPr>
                                  <m:e>
                                    <m:r>
                                      <a:rPr lang="en-US" sz="1400" b="0" i="1" smtClean="0">
                                        <a:solidFill>
                                          <a:sysClr val="windowText" lastClr="000000"/>
                                        </a:solidFill>
                                        <a:latin typeface="Cambria Math" panose="02040503050406030204" pitchFamily="18" charset="0"/>
                                      </a:rPr>
                                      <m:t>𝑁</m:t>
                                    </m:r>
                                  </m:e>
                                  <m:sub>
                                    <m:r>
                                      <m:rPr>
                                        <m:sty m:val="p"/>
                                      </m:rPr>
                                      <a:rPr lang="en-US" sz="1400" b="0" i="0" smtClean="0">
                                        <a:solidFill>
                                          <a:sysClr val="windowText" lastClr="000000"/>
                                        </a:solidFill>
                                        <a:latin typeface="Cambria Math" panose="02040503050406030204" pitchFamily="18" charset="0"/>
                                      </a:rPr>
                                      <m:t>subtotal</m:t>
                                    </m:r>
                                  </m:sub>
                                </m:sSub>
                              </m:oMath>
                            </m:oMathPara>
                          </a14:m>
                          <a:endParaRPr lang="en-US" sz="1400" b="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989 (97%)</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992 (97%)</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360 (35%)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440 (43%)</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2979039"/>
                      </a:ext>
                    </a:extLst>
                  </a:tr>
                  <a:tr h="290743">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solidFill>
                                          <a:sysClr val="windowText" lastClr="000000"/>
                                        </a:solidFill>
                                        <a:latin typeface="Cambria Math" panose="02040503050406030204" pitchFamily="18" charset="0"/>
                                      </a:rPr>
                                    </m:ctrlPr>
                                  </m:sSubPr>
                                  <m:e>
                                    <m:r>
                                      <a:rPr lang="en-US" sz="1400" b="0" i="1" smtClean="0">
                                        <a:solidFill>
                                          <a:sysClr val="windowText" lastClr="000000"/>
                                        </a:solidFill>
                                        <a:latin typeface="Cambria Math" panose="02040503050406030204" pitchFamily="18" charset="0"/>
                                      </a:rPr>
                                      <m:t>𝑁</m:t>
                                    </m:r>
                                  </m:e>
                                  <m:sub>
                                    <m:r>
                                      <m:rPr>
                                        <m:sty m:val="p"/>
                                      </m:rPr>
                                      <a:rPr lang="en-US" sz="1400" b="0" i="0" smtClean="0">
                                        <a:solidFill>
                                          <a:sysClr val="windowText" lastClr="000000"/>
                                        </a:solidFill>
                                        <a:latin typeface="Cambria Math" panose="02040503050406030204" pitchFamily="18" charset="0"/>
                                      </a:rPr>
                                      <m:t>total</m:t>
                                    </m:r>
                                  </m:sub>
                                </m:sSub>
                              </m:oMath>
                            </m:oMathPara>
                          </a14:m>
                          <a:endParaRPr lang="en-US" sz="1400" b="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a:solidFill>
                                <a:sysClr val="windowText" lastClr="000000"/>
                              </a:solidFill>
                            </a:rPr>
                            <a:t>1022 (99.9%)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a:solidFill>
                                <a:sysClr val="windowText" lastClr="000000"/>
                              </a:solidFill>
                            </a:rPr>
                            <a:t>469 (45.6%)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8341863"/>
                      </a:ext>
                    </a:extLst>
                  </a:tr>
                </a:tbl>
              </a:graphicData>
            </a:graphic>
          </p:graphicFrame>
        </mc:Choice>
        <mc:Fallback xmlns="">
          <p:graphicFrame>
            <p:nvGraphicFramePr>
              <p:cNvPr id="8" name="Table 7">
                <a:extLst>
                  <a:ext uri="{FF2B5EF4-FFF2-40B4-BE49-F238E27FC236}">
                    <a16:creationId xmlns:a16="http://schemas.microsoft.com/office/drawing/2014/main" id="{52F69B2B-9103-DB68-26D9-05BAA6883EA7}"/>
                  </a:ext>
                </a:extLst>
              </p:cNvPr>
              <p:cNvGraphicFramePr>
                <a:graphicFrameLocks noGrp="1"/>
              </p:cNvGraphicFramePr>
              <p:nvPr>
                <p:extLst>
                  <p:ext uri="{D42A27DB-BD31-4B8C-83A1-F6EECF244321}">
                    <p14:modId xmlns:p14="http://schemas.microsoft.com/office/powerpoint/2010/main" val="2683275752"/>
                  </p:ext>
                </p:extLst>
              </p:nvPr>
            </p:nvGraphicFramePr>
            <p:xfrm>
              <a:off x="1189659" y="1789230"/>
              <a:ext cx="6265208" cy="4387733"/>
            </p:xfrm>
            <a:graphic>
              <a:graphicData uri="http://schemas.openxmlformats.org/drawingml/2006/table">
                <a:tbl>
                  <a:tblPr firstRow="1">
                    <a:tableStyleId>{E8034E78-7F5D-4C2E-B375-FC64B27BC917}</a:tableStyleId>
                  </a:tblPr>
                  <a:tblGrid>
                    <a:gridCol w="1530624">
                      <a:extLst>
                        <a:ext uri="{9D8B030D-6E8A-4147-A177-3AD203B41FA5}">
                          <a16:colId xmlns:a16="http://schemas.microsoft.com/office/drawing/2014/main" val="1436048275"/>
                        </a:ext>
                      </a:extLst>
                    </a:gridCol>
                    <a:gridCol w="1183646">
                      <a:extLst>
                        <a:ext uri="{9D8B030D-6E8A-4147-A177-3AD203B41FA5}">
                          <a16:colId xmlns:a16="http://schemas.microsoft.com/office/drawing/2014/main" val="1456436830"/>
                        </a:ext>
                      </a:extLst>
                    </a:gridCol>
                    <a:gridCol w="1183646">
                      <a:extLst>
                        <a:ext uri="{9D8B030D-6E8A-4147-A177-3AD203B41FA5}">
                          <a16:colId xmlns:a16="http://schemas.microsoft.com/office/drawing/2014/main" val="153959320"/>
                        </a:ext>
                      </a:extLst>
                    </a:gridCol>
                    <a:gridCol w="1183646">
                      <a:extLst>
                        <a:ext uri="{9D8B030D-6E8A-4147-A177-3AD203B41FA5}">
                          <a16:colId xmlns:a16="http://schemas.microsoft.com/office/drawing/2014/main" val="3503913725"/>
                        </a:ext>
                      </a:extLst>
                    </a:gridCol>
                    <a:gridCol w="1183646">
                      <a:extLst>
                        <a:ext uri="{9D8B030D-6E8A-4147-A177-3AD203B41FA5}">
                          <a16:colId xmlns:a16="http://schemas.microsoft.com/office/drawing/2014/main" val="3597908089"/>
                        </a:ext>
                      </a:extLst>
                    </a:gridCol>
                  </a:tblGrid>
                  <a:tr h="290743">
                    <a:tc rowSpan="2">
                      <a:txBody>
                        <a:bodyPr/>
                        <a:lstStyle/>
                        <a:p>
                          <a:pPr algn="ctr"/>
                          <a:r>
                            <a:rPr lang="en-US" sz="1400" dirty="0"/>
                            <a:t>Statistic</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a:t>UM</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a:t>GL</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5204117"/>
                      </a:ext>
                    </a:extLst>
                  </a:tr>
                  <a:tr h="290743">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XX</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YY</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XX</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a:ea typeface="+mn-ea"/>
                              <a:cs typeface="+mn-cs"/>
                            </a:rPr>
                            <a:t>YY</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61659634"/>
                      </a:ext>
                    </a:extLst>
                  </a:tr>
                  <a:tr h="290743">
                    <a:tc>
                      <a:txBody>
                        <a:bodyPr/>
                        <a:lstStyle/>
                        <a:p>
                          <a:pPr algn="ctr"/>
                          <a:r>
                            <a:rPr lang="en-US" sz="1400" dirty="0">
                              <a:solidFill>
                                <a:sysClr val="windowText" lastClr="000000"/>
                              </a:solidFill>
                            </a:rPr>
                            <a:t>Max.</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-82.05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-81.91</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-82.15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-82.09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9393331"/>
                      </a:ext>
                    </a:extLst>
                  </a:tr>
                  <a:tr h="290743">
                    <a:tc>
                      <a:txBody>
                        <a:bodyPr/>
                        <a:lstStyle/>
                        <a:p>
                          <a:pPr algn="ctr"/>
                          <a:r>
                            <a:rPr lang="en-US" sz="1400" dirty="0">
                              <a:solidFill>
                                <a:sysClr val="windowText" lastClr="000000"/>
                              </a:solidFill>
                            </a:rPr>
                            <a:t>Min.</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-51.74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-48.58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-57.88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-57.34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228399"/>
                      </a:ext>
                    </a:extLst>
                  </a:tr>
                  <a:tr h="290743">
                    <a:tc>
                      <a:txBody>
                        <a:bodyPr/>
                        <a:lstStyle/>
                        <a:p>
                          <a:pPr algn="ctr"/>
                          <a:r>
                            <a:rPr lang="en-US" sz="1400" b="1" dirty="0">
                              <a:solidFill>
                                <a:sysClr val="windowText" lastClr="000000"/>
                              </a:solidFill>
                            </a:rPr>
                            <a:t>Mean</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-78.90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-77.70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-79.43</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-79.09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2909059"/>
                      </a:ext>
                    </a:extLst>
                  </a:tr>
                  <a:tr h="290743">
                    <a:tc>
                      <a:txBody>
                        <a:bodyPr/>
                        <a:lstStyle/>
                        <a:p>
                          <a:pPr algn="ctr"/>
                          <a:r>
                            <a:rPr lang="en-US" sz="1400" dirty="0">
                              <a:solidFill>
                                <a:sysClr val="windowText" lastClr="000000"/>
                              </a:solidFill>
                            </a:rPr>
                            <a:t>Std. Dev.</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6.17</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6.86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4.95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4.69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6867870"/>
                      </a:ext>
                    </a:extLst>
                  </a:tr>
                  <a:tr h="290743">
                    <a:tc>
                      <a:txBody>
                        <a:bodyPr/>
                        <a:lstStyle/>
                        <a:p>
                          <a:pPr algn="ctr"/>
                          <a:r>
                            <a:rPr lang="en-US" sz="1400" dirty="0">
                              <a:solidFill>
                                <a:sysClr val="windowText" lastClr="000000"/>
                              </a:solidFill>
                            </a:rPr>
                            <a:t>Median</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-81.46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-80.81</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-81.50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-81.44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5593643"/>
                      </a:ext>
                    </a:extLst>
                  </a:tr>
                  <a:tr h="290743">
                    <a:tc>
                      <a:txBody>
                        <a:bodyPr/>
                        <a:lstStyle/>
                        <a:p>
                          <a:endParaRPr lang="en-US"/>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8" t="-700000" r="-310359" b="-729167"/>
                          </a:stretch>
                        </a:blipFill>
                      </a:tcPr>
                    </a:tc>
                    <a:tc>
                      <a:txBody>
                        <a:bodyPr/>
                        <a:lstStyle/>
                        <a:p>
                          <a:pPr algn="ctr"/>
                          <a:r>
                            <a:rPr lang="en-US" sz="1400" b="1" dirty="0">
                              <a:solidFill>
                                <a:sysClr val="windowText" lastClr="000000"/>
                              </a:solidFill>
                            </a:rPr>
                            <a:t>1.080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1.172</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1.014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ysClr val="windowText" lastClr="000000"/>
                              </a:solidFill>
                            </a:rPr>
                            <a:t>1.013</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16505"/>
                      </a:ext>
                    </a:extLst>
                  </a:tr>
                  <a:tr h="290743">
                    <a:tc>
                      <a:txBody>
                        <a:bodyPr/>
                        <a:lstStyle/>
                        <a:p>
                          <a:endParaRPr lang="en-US"/>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8" t="-800000" r="-310359" b="-629167"/>
                          </a:stretch>
                        </a:blipFill>
                      </a:tcPr>
                    </a:tc>
                    <a:tc>
                      <a:txBody>
                        <a:bodyPr/>
                        <a:lstStyle/>
                        <a:p>
                          <a:pPr algn="ctr"/>
                          <a:r>
                            <a:rPr lang="en-US" sz="1400" dirty="0">
                              <a:solidFill>
                                <a:sysClr val="windowText" lastClr="000000"/>
                              </a:solidFill>
                            </a:rPr>
                            <a:t>0.926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0.853</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0.986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0.987</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8066551"/>
                      </a:ext>
                    </a:extLst>
                  </a:tr>
                  <a:tr h="290743">
                    <a:tc>
                      <a:txBody>
                        <a:bodyPr/>
                        <a:lstStyle/>
                        <a:p>
                          <a:endParaRPr lang="en-US"/>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8" t="-900000" r="-310359" b="-529167"/>
                          </a:stretch>
                        </a:blipFill>
                      </a:tcPr>
                    </a:tc>
                    <a:tc>
                      <a:txBody>
                        <a:bodyPr/>
                        <a:lstStyle/>
                        <a:p>
                          <a:pPr algn="ctr"/>
                          <a:r>
                            <a:rPr lang="en-US" sz="1400" dirty="0">
                              <a:solidFill>
                                <a:sysClr val="windowText" lastClr="000000"/>
                              </a:solidFill>
                            </a:rPr>
                            <a:t>0.988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0.988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0.990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0.990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344860"/>
                      </a:ext>
                    </a:extLst>
                  </a:tr>
                  <a:tr h="304037">
                    <a:tc>
                      <a:txBody>
                        <a:bodyPr/>
                        <a:lstStyle/>
                        <a:p>
                          <a:endParaRPr lang="en-US"/>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8" t="-960000" r="-310359" b="-408000"/>
                          </a:stretch>
                        </a:blipFill>
                      </a:tcPr>
                    </a:tc>
                    <a:tc>
                      <a:txBody>
                        <a:bodyPr/>
                        <a:lstStyle/>
                        <a:p>
                          <a:pPr algn="ctr"/>
                          <a:r>
                            <a:rPr lang="en-US" sz="1400" dirty="0">
                              <a:solidFill>
                                <a:sysClr val="windowText" lastClr="000000"/>
                              </a:solidFill>
                            </a:rPr>
                            <a:t>1.012</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1.012</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1.010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1.010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7776641"/>
                      </a:ext>
                    </a:extLst>
                  </a:tr>
                  <a:tr h="290743">
                    <a:tc>
                      <a:txBody>
                        <a:bodyPr/>
                        <a:lstStyle/>
                        <a:p>
                          <a:endParaRPr lang="en-US"/>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8" t="-1127660" r="-310359" b="-334043"/>
                          </a:stretch>
                        </a:blipFill>
                      </a:tcPr>
                    </a:tc>
                    <a:tc>
                      <a:txBody>
                        <a:bodyPr/>
                        <a:lstStyle/>
                        <a:p>
                          <a:pPr algn="ctr"/>
                          <a:r>
                            <a:rPr lang="en-US" sz="1400" dirty="0">
                              <a:solidFill>
                                <a:sysClr val="windowText" lastClr="000000"/>
                              </a:solidFill>
                            </a:rPr>
                            <a:t>493 (48%)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492 (48%)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105 (10%)</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96 (9%)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0895392"/>
                      </a:ext>
                    </a:extLst>
                  </a:tr>
                  <a:tr h="304037">
                    <a:tc>
                      <a:txBody>
                        <a:bodyPr/>
                        <a:lstStyle/>
                        <a:p>
                          <a:endParaRPr lang="en-US"/>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8" t="-1154000" r="-310359" b="-214000"/>
                          </a:stretch>
                        </a:blipFill>
                      </a:tcPr>
                    </a:tc>
                    <a:tc>
                      <a:txBody>
                        <a:bodyPr/>
                        <a:lstStyle/>
                        <a:p>
                          <a:pPr algn="ctr"/>
                          <a:r>
                            <a:rPr lang="en-US" sz="1400" dirty="0">
                              <a:solidFill>
                                <a:sysClr val="windowText" lastClr="000000"/>
                              </a:solidFill>
                            </a:rPr>
                            <a:t>496 (48%)</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500 (49%)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255 (25%)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343 (34%)</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0929903"/>
                      </a:ext>
                    </a:extLst>
                  </a:tr>
                  <a:tr h="290743">
                    <a:tc>
                      <a:txBody>
                        <a:bodyPr/>
                        <a:lstStyle/>
                        <a:p>
                          <a:endParaRPr lang="en-US"/>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8" t="-1306250" r="-310359" b="-122917"/>
                          </a:stretch>
                        </a:blipFill>
                      </a:tcPr>
                    </a:tc>
                    <a:tc>
                      <a:txBody>
                        <a:bodyPr/>
                        <a:lstStyle/>
                        <a:p>
                          <a:pPr algn="ctr"/>
                          <a:r>
                            <a:rPr lang="en-US" sz="1400" dirty="0">
                              <a:solidFill>
                                <a:sysClr val="windowText" lastClr="000000"/>
                              </a:solidFill>
                            </a:rPr>
                            <a:t>989 (97%)</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992 (97%)</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360 (35%)</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solidFill>
                                <a:sysClr val="windowText" lastClr="000000"/>
                              </a:solidFill>
                            </a:rPr>
                            <a:t>440 (43%)</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2979039"/>
                      </a:ext>
                    </a:extLst>
                  </a:tr>
                  <a:tr h="290743">
                    <a:tc>
                      <a:txBody>
                        <a:bodyPr/>
                        <a:lstStyle/>
                        <a:p>
                          <a:endParaRPr lang="en-US"/>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8" t="-1406250" r="-310359" b="-22917"/>
                          </a:stretch>
                        </a:blipFill>
                      </a:tcPr>
                    </a:tc>
                    <a:tc gridSpan="2">
                      <a:txBody>
                        <a:bodyPr/>
                        <a:lstStyle/>
                        <a:p>
                          <a:pPr algn="ctr"/>
                          <a:r>
                            <a:rPr lang="en-US" sz="1400" dirty="0">
                              <a:solidFill>
                                <a:sysClr val="windowText" lastClr="000000"/>
                              </a:solidFill>
                            </a:rPr>
                            <a:t>1022 (99.9%)</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a:solidFill>
                                <a:sysClr val="windowText" lastClr="000000"/>
                              </a:solidFill>
                            </a:rPr>
                            <a:t>469 (45.6%)</a:t>
                          </a: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solidFill>
                              <a:sysClr val="windowText" lastClr="000000"/>
                            </a:solidFill>
                          </a:endParaRPr>
                        </a:p>
                      </a:txBody>
                      <a:tcPr marL="71690" marR="71690" marT="35845" marB="358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8341863"/>
                      </a:ext>
                    </a:extLst>
                  </a:tr>
                </a:tbl>
              </a:graphicData>
            </a:graphic>
          </p:graphicFrame>
        </mc:Fallback>
      </mc:AlternateContent>
      <p:pic>
        <p:nvPicPr>
          <p:cNvPr id="10" name="Picture 9" descr="A graph of a graph showing a number of frequency&#10;&#10;AI-generated content may be incorrect.">
            <a:extLst>
              <a:ext uri="{FF2B5EF4-FFF2-40B4-BE49-F238E27FC236}">
                <a16:creationId xmlns:a16="http://schemas.microsoft.com/office/drawing/2014/main" id="{DF24FAC8-E7FF-8449-27C1-2C13FC10A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326" y="3302340"/>
            <a:ext cx="3547474" cy="2874623"/>
          </a:xfrm>
          <a:prstGeom prst="rect">
            <a:avLst/>
          </a:prstGeom>
        </p:spPr>
      </p:pic>
      <p:pic>
        <p:nvPicPr>
          <p:cNvPr id="11" name="Picture 10" descr="A graph of a number of waves&#10;&#10;AI-generated content may be incorrect.">
            <a:extLst>
              <a:ext uri="{FF2B5EF4-FFF2-40B4-BE49-F238E27FC236}">
                <a16:creationId xmlns:a16="http://schemas.microsoft.com/office/drawing/2014/main" id="{E750643A-9AAF-9CAD-E4AF-D3E12C8BF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326" y="365126"/>
            <a:ext cx="3547474" cy="2874623"/>
          </a:xfrm>
          <a:prstGeom prst="rect">
            <a:avLst/>
          </a:prstGeom>
        </p:spPr>
      </p:pic>
    </p:spTree>
    <p:extLst>
      <p:ext uri="{BB962C8B-B14F-4D97-AF65-F5344CB8AC3E}">
        <p14:creationId xmlns:p14="http://schemas.microsoft.com/office/powerpoint/2010/main" val="33425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7D0B710-E5D2-63E1-CFD2-123E5EEBE564}"/>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C6B3EFAE-5FC1-CA66-4874-4B950CE83897}"/>
              </a:ext>
            </a:extLst>
          </p:cNvPr>
          <p:cNvSpPr>
            <a:spLocks noGrp="1"/>
          </p:cNvSpPr>
          <p:nvPr>
            <p:ph type="title"/>
          </p:nvPr>
        </p:nvSpPr>
        <p:spPr/>
        <p:txBody>
          <a:bodyPr>
            <a:normAutofit fontScale="90000"/>
          </a:bodyPr>
          <a:lstStyle/>
          <a:p>
            <a:r>
              <a:rPr lang="en-MY" noProof="0" dirty="0"/>
              <a:t>Appendix C: Harmonics + Intermodulation and Multipath Propagation</a:t>
            </a:r>
          </a:p>
        </p:txBody>
      </p:sp>
      <p:sp>
        <p:nvSpPr>
          <p:cNvPr id="5" name="Slide Number Placeholder 4">
            <a:extLst>
              <a:ext uri="{FF2B5EF4-FFF2-40B4-BE49-F238E27FC236}">
                <a16:creationId xmlns:a16="http://schemas.microsoft.com/office/drawing/2014/main" id="{5B553CC0-D663-F68A-BE91-68CE5F1CF1EF}"/>
              </a:ext>
            </a:extLst>
          </p:cNvPr>
          <p:cNvSpPr>
            <a:spLocks noGrp="1"/>
          </p:cNvSpPr>
          <p:nvPr>
            <p:ph type="sldNum" sz="quarter" idx="12"/>
          </p:nvPr>
        </p:nvSpPr>
        <p:spPr/>
        <p:txBody>
          <a:bodyPr/>
          <a:lstStyle/>
          <a:p>
            <a:fld id="{43EBDDF9-A251-4F18-B37F-31527642E890}" type="slidenum">
              <a:rPr lang="en-MY" noProof="0" smtClean="0"/>
              <a:t>22</a:t>
            </a:fld>
            <a:endParaRPr lang="en-MY" noProof="0" dirty="0"/>
          </a:p>
        </p:txBody>
      </p:sp>
      <p:pic>
        <p:nvPicPr>
          <p:cNvPr id="6" name="Picture 5">
            <a:extLst>
              <a:ext uri="{FF2B5EF4-FFF2-40B4-BE49-F238E27FC236}">
                <a16:creationId xmlns:a16="http://schemas.microsoft.com/office/drawing/2014/main" id="{4E751896-B0C6-140E-F341-CA0B1446A0B8}"/>
              </a:ext>
            </a:extLst>
          </p:cNvPr>
          <p:cNvPicPr>
            <a:picLocks noChangeAspect="1"/>
          </p:cNvPicPr>
          <p:nvPr/>
        </p:nvPicPr>
        <p:blipFill>
          <a:blip r:embed="rId3"/>
          <a:stretch>
            <a:fillRect/>
          </a:stretch>
        </p:blipFill>
        <p:spPr>
          <a:xfrm>
            <a:off x="838199" y="2107075"/>
            <a:ext cx="5249599" cy="3748852"/>
          </a:xfrm>
          <a:prstGeom prst="rect">
            <a:avLst/>
          </a:prstGeom>
        </p:spPr>
      </p:pic>
      <p:pic>
        <p:nvPicPr>
          <p:cNvPr id="7" name="Picture 2" descr="A transmitting station sends out signals that take multiple paths to arrive at the receiver.">
            <a:extLst>
              <a:ext uri="{FF2B5EF4-FFF2-40B4-BE49-F238E27FC236}">
                <a16:creationId xmlns:a16="http://schemas.microsoft.com/office/drawing/2014/main" id="{AA4A91E3-F2CC-5F88-835E-0965EEAEAA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6" t="1479" r="1701" b="2058"/>
          <a:stretch>
            <a:fillRect/>
          </a:stretch>
        </p:blipFill>
        <p:spPr bwMode="auto">
          <a:xfrm>
            <a:off x="6159636" y="2107075"/>
            <a:ext cx="5206400" cy="374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527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B500D6-33CE-5FDC-84CB-E6265ABDC7C8}"/>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991E2413-8BB9-6834-3539-C5F4A61A7CF2}"/>
              </a:ext>
            </a:extLst>
          </p:cNvPr>
          <p:cNvSpPr>
            <a:spLocks noGrp="1"/>
          </p:cNvSpPr>
          <p:nvPr>
            <p:ph type="title"/>
          </p:nvPr>
        </p:nvSpPr>
        <p:spPr/>
        <p:txBody>
          <a:bodyPr/>
          <a:lstStyle/>
          <a:p>
            <a:r>
              <a:rPr lang="en-MY" noProof="0" dirty="0"/>
              <a:t>Appendix D: Skywave Propagation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33DFCF9-6DFF-16DE-E751-62304FA856DB}"/>
                  </a:ext>
                </a:extLst>
              </p:cNvPr>
              <p:cNvSpPr>
                <a:spLocks noGrp="1"/>
              </p:cNvSpPr>
              <p:nvPr>
                <p:ph idx="1"/>
              </p:nvPr>
            </p:nvSpPr>
            <p:spPr>
              <a:xfrm>
                <a:off x="838200" y="1825625"/>
                <a:ext cx="3894221" cy="4351338"/>
              </a:xfrm>
            </p:spPr>
            <p:txBody>
              <a:bodyPr/>
              <a:lstStyle/>
              <a:p>
                <a:r>
                  <a:rPr lang="en-US" noProof="0" dirty="0"/>
                  <a:t>Diurnal effect on skywave propagation </a:t>
                </a:r>
              </a:p>
              <a:p>
                <a:pPr lvl="1"/>
                <a:r>
                  <a:rPr lang="en-US" dirty="0"/>
                  <a:t>Daytime: Solar radiation enhances ionospheric D layer, more opaque to low-</a:t>
                </a:r>
                <a14:m>
                  <m:oMath xmlns:m="http://schemas.openxmlformats.org/officeDocument/2006/math">
                    <m:r>
                      <a:rPr lang="en-US" b="0" i="1" smtClean="0">
                        <a:latin typeface="Cambria Math" panose="02040503050406030204" pitchFamily="18" charset="0"/>
                      </a:rPr>
                      <m:t>𝑓</m:t>
                    </m:r>
                  </m:oMath>
                </a14:m>
                <a:r>
                  <a:rPr lang="en-MY" noProof="0" dirty="0"/>
                  <a:t> signals</a:t>
                </a:r>
              </a:p>
              <a:p>
                <a:pPr lvl="1"/>
                <a:r>
                  <a:rPr lang="en-MY" dirty="0"/>
                  <a:t>Nighttime: No solar radiation, D layer thins, allows low-</a:t>
                </a:r>
                <a14:m>
                  <m:oMath xmlns:m="http://schemas.openxmlformats.org/officeDocument/2006/math">
                    <m:r>
                      <a:rPr lang="en-US" b="0" i="1" smtClean="0">
                        <a:latin typeface="Cambria Math" panose="02040503050406030204" pitchFamily="18" charset="0"/>
                      </a:rPr>
                      <m:t>𝑓</m:t>
                    </m:r>
                  </m:oMath>
                </a14:m>
                <a:r>
                  <a:rPr lang="en-MY" noProof="0" dirty="0"/>
                  <a:t> signals to reflect off F layers</a:t>
                </a:r>
              </a:p>
            </p:txBody>
          </p:sp>
        </mc:Choice>
        <mc:Fallback xmlns="">
          <p:sp>
            <p:nvSpPr>
              <p:cNvPr id="4" name="Content Placeholder 3">
                <a:extLst>
                  <a:ext uri="{FF2B5EF4-FFF2-40B4-BE49-F238E27FC236}">
                    <a16:creationId xmlns:a16="http://schemas.microsoft.com/office/drawing/2014/main" id="{233DFCF9-6DFF-16DE-E751-62304FA856DB}"/>
                  </a:ext>
                </a:extLst>
              </p:cNvPr>
              <p:cNvSpPr>
                <a:spLocks noGrp="1" noRot="1" noChangeAspect="1" noMove="1" noResize="1" noEditPoints="1" noAdjustHandles="1" noChangeArrowheads="1" noChangeShapeType="1" noTextEdit="1"/>
              </p:cNvSpPr>
              <p:nvPr>
                <p:ph idx="1"/>
              </p:nvPr>
            </p:nvSpPr>
            <p:spPr>
              <a:xfrm>
                <a:off x="838200" y="1825625"/>
                <a:ext cx="3894221" cy="4351338"/>
              </a:xfrm>
              <a:blipFill>
                <a:blip r:embed="rId3"/>
                <a:stretch>
                  <a:fillRect l="-2194" t="-1821"/>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B43B27F9-567C-A22D-1F93-2D8F41B29993}"/>
              </a:ext>
            </a:extLst>
          </p:cNvPr>
          <p:cNvSpPr>
            <a:spLocks noGrp="1"/>
          </p:cNvSpPr>
          <p:nvPr>
            <p:ph type="sldNum" sz="quarter" idx="12"/>
          </p:nvPr>
        </p:nvSpPr>
        <p:spPr/>
        <p:txBody>
          <a:bodyPr/>
          <a:lstStyle/>
          <a:p>
            <a:fld id="{43EBDDF9-A251-4F18-B37F-31527642E890}" type="slidenum">
              <a:rPr lang="en-MY" noProof="0" smtClean="0"/>
              <a:t>23</a:t>
            </a:fld>
            <a:endParaRPr lang="en-MY" noProof="0" dirty="0"/>
          </a:p>
        </p:txBody>
      </p:sp>
      <p:pic>
        <p:nvPicPr>
          <p:cNvPr id="7" name="Picture 4">
            <a:extLst>
              <a:ext uri="{FF2B5EF4-FFF2-40B4-BE49-F238E27FC236}">
                <a16:creationId xmlns:a16="http://schemas.microsoft.com/office/drawing/2014/main" id="{192AC6DE-5A0A-942F-3FCA-CC4F1B59E0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809" b="7212"/>
          <a:stretch>
            <a:fillRect/>
          </a:stretch>
        </p:blipFill>
        <p:spPr bwMode="auto">
          <a:xfrm>
            <a:off x="4941571" y="1690688"/>
            <a:ext cx="6412229" cy="4331423"/>
          </a:xfrm>
          <a:prstGeom prst="rect">
            <a:avLst/>
          </a:prstGeom>
          <a:noFill/>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064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6CBA5D-AB46-0790-90B7-ECE22FB157F5}"/>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A99C8394-2EC3-4881-F01C-124738064AFF}"/>
              </a:ext>
            </a:extLst>
          </p:cNvPr>
          <p:cNvSpPr>
            <a:spLocks noGrp="1"/>
          </p:cNvSpPr>
          <p:nvPr>
            <p:ph type="title"/>
          </p:nvPr>
        </p:nvSpPr>
        <p:spPr>
          <a:xfrm>
            <a:off x="838200" y="365125"/>
            <a:ext cx="5370095" cy="1325563"/>
          </a:xfrm>
        </p:spPr>
        <p:txBody>
          <a:bodyPr/>
          <a:lstStyle/>
          <a:p>
            <a:r>
              <a:rPr lang="en-MY" noProof="0" dirty="0"/>
              <a:t>Appendix E: RFI Mitigation Methods</a:t>
            </a:r>
          </a:p>
        </p:txBody>
      </p:sp>
      <p:sp>
        <p:nvSpPr>
          <p:cNvPr id="4" name="Content Placeholder 3">
            <a:extLst>
              <a:ext uri="{FF2B5EF4-FFF2-40B4-BE49-F238E27FC236}">
                <a16:creationId xmlns:a16="http://schemas.microsoft.com/office/drawing/2014/main" id="{56F3F0DA-F3FA-4362-0E2E-9B7DA3700507}"/>
              </a:ext>
            </a:extLst>
          </p:cNvPr>
          <p:cNvSpPr>
            <a:spLocks noGrp="1"/>
          </p:cNvSpPr>
          <p:nvPr>
            <p:ph idx="1"/>
          </p:nvPr>
        </p:nvSpPr>
        <p:spPr>
          <a:xfrm>
            <a:off x="838200" y="1825625"/>
            <a:ext cx="5514474" cy="4351338"/>
          </a:xfrm>
        </p:spPr>
        <p:txBody>
          <a:bodyPr/>
          <a:lstStyle/>
          <a:p>
            <a:r>
              <a:rPr lang="en-US" dirty="0"/>
              <a:t>Post-Observation Mitigation</a:t>
            </a:r>
          </a:p>
          <a:p>
            <a:pPr lvl="1"/>
            <a:r>
              <a:rPr lang="en-US" dirty="0"/>
              <a:t>MAD: Filter outliers using median deviation (Buch+2016)</a:t>
            </a:r>
          </a:p>
          <a:p>
            <a:pPr lvl="2"/>
            <a:r>
              <a:rPr lang="en-US" dirty="0"/>
              <a:t>Mitigates well, but overcorrected</a:t>
            </a:r>
          </a:p>
          <a:p>
            <a:pPr lvl="1"/>
            <a:r>
              <a:rPr lang="en-US" dirty="0"/>
              <a:t>Autocleaning: Estimate RFI waveform and subtract</a:t>
            </a:r>
          </a:p>
          <a:p>
            <a:pPr lvl="2"/>
            <a:r>
              <a:rPr lang="en-US" dirty="0"/>
              <a:t>DWT: Multi-level FFTs, effective in various cases (Camps+2009, Diez-Garcia+2019, Tian-qi+2021)</a:t>
            </a:r>
          </a:p>
          <a:p>
            <a:pPr lvl="2"/>
            <a:r>
              <a:rPr lang="en-US" dirty="0"/>
              <a:t>(3-level Haar) Detects all RFI, but </a:t>
            </a:r>
            <a:r>
              <a:rPr lang="en-US" dirty="0" err="1"/>
              <a:t>undercorrected</a:t>
            </a:r>
            <a:endParaRPr lang="en-US" dirty="0"/>
          </a:p>
          <a:p>
            <a:endParaRPr lang="en-MY" noProof="0" dirty="0"/>
          </a:p>
        </p:txBody>
      </p:sp>
      <p:sp>
        <p:nvSpPr>
          <p:cNvPr id="5" name="Slide Number Placeholder 4">
            <a:extLst>
              <a:ext uri="{FF2B5EF4-FFF2-40B4-BE49-F238E27FC236}">
                <a16:creationId xmlns:a16="http://schemas.microsoft.com/office/drawing/2014/main" id="{D7F76A9F-DF00-D6C3-57DE-19BAC618CA85}"/>
              </a:ext>
            </a:extLst>
          </p:cNvPr>
          <p:cNvSpPr>
            <a:spLocks noGrp="1"/>
          </p:cNvSpPr>
          <p:nvPr>
            <p:ph type="sldNum" sz="quarter" idx="12"/>
          </p:nvPr>
        </p:nvSpPr>
        <p:spPr/>
        <p:txBody>
          <a:bodyPr/>
          <a:lstStyle/>
          <a:p>
            <a:fld id="{43EBDDF9-A251-4F18-B37F-31527642E890}" type="slidenum">
              <a:rPr lang="en-MY" noProof="0" smtClean="0"/>
              <a:t>24</a:t>
            </a:fld>
            <a:endParaRPr lang="en-MY" noProof="0" dirty="0"/>
          </a:p>
        </p:txBody>
      </p:sp>
      <p:pic>
        <p:nvPicPr>
          <p:cNvPr id="6" name="Picture 5" descr="A screenshot of a graph&#10;&#10;AI-generated content may be incorrect.">
            <a:extLst>
              <a:ext uri="{FF2B5EF4-FFF2-40B4-BE49-F238E27FC236}">
                <a16:creationId xmlns:a16="http://schemas.microsoft.com/office/drawing/2014/main" id="{8A3BB167-E146-4FCD-AEC6-9D7521FA9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786" y="365125"/>
            <a:ext cx="4858014" cy="5811837"/>
          </a:xfrm>
          <a:prstGeom prst="rect">
            <a:avLst/>
          </a:prstGeom>
        </p:spPr>
      </p:pic>
    </p:spTree>
    <p:extLst>
      <p:ext uri="{BB962C8B-B14F-4D97-AF65-F5344CB8AC3E}">
        <p14:creationId xmlns:p14="http://schemas.microsoft.com/office/powerpoint/2010/main" val="814430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66D80F-4150-E17F-F798-F399282C98F3}"/>
              </a:ext>
            </a:extLst>
          </p:cNvPr>
          <p:cNvSpPr>
            <a:spLocks noGrp="1"/>
          </p:cNvSpPr>
          <p:nvPr>
            <p:ph type="ftr" sz="quarter" idx="11"/>
          </p:nvPr>
        </p:nvSpPr>
        <p:spPr/>
        <p:txBody>
          <a:bodyPr/>
          <a:lstStyle/>
          <a:p>
            <a:endParaRPr lang="en-MY" dirty="0"/>
          </a:p>
        </p:txBody>
      </p:sp>
      <p:sp>
        <p:nvSpPr>
          <p:cNvPr id="3" name="Title 2">
            <a:extLst>
              <a:ext uri="{FF2B5EF4-FFF2-40B4-BE49-F238E27FC236}">
                <a16:creationId xmlns:a16="http://schemas.microsoft.com/office/drawing/2014/main" id="{844C7F96-1DD6-DCF6-8D91-67C2852633CE}"/>
              </a:ext>
            </a:extLst>
          </p:cNvPr>
          <p:cNvSpPr>
            <a:spLocks noGrp="1"/>
          </p:cNvSpPr>
          <p:nvPr>
            <p:ph type="title"/>
          </p:nvPr>
        </p:nvSpPr>
        <p:spPr/>
        <p:txBody>
          <a:bodyPr/>
          <a:lstStyle/>
          <a:p>
            <a:r>
              <a:rPr lang="en-US" dirty="0"/>
              <a:t>Appendix E: RFI Mitigation Methods</a:t>
            </a:r>
            <a:endParaRPr lang="en-MY" dirty="0"/>
          </a:p>
        </p:txBody>
      </p:sp>
      <p:sp>
        <p:nvSpPr>
          <p:cNvPr id="4" name="Content Placeholder 3">
            <a:extLst>
              <a:ext uri="{FF2B5EF4-FFF2-40B4-BE49-F238E27FC236}">
                <a16:creationId xmlns:a16="http://schemas.microsoft.com/office/drawing/2014/main" id="{9F695956-6B9E-6181-2655-6933AC872C8B}"/>
              </a:ext>
            </a:extLst>
          </p:cNvPr>
          <p:cNvSpPr>
            <a:spLocks noGrp="1"/>
          </p:cNvSpPr>
          <p:nvPr>
            <p:ph idx="1"/>
          </p:nvPr>
        </p:nvSpPr>
        <p:spPr>
          <a:xfrm>
            <a:off x="838200" y="1825625"/>
            <a:ext cx="4150895" cy="4351338"/>
          </a:xfrm>
        </p:spPr>
        <p:txBody>
          <a:bodyPr/>
          <a:lstStyle/>
          <a:p>
            <a:r>
              <a:rPr lang="en-US" dirty="0"/>
              <a:t>Physical Suppression</a:t>
            </a:r>
          </a:p>
          <a:p>
            <a:pPr lvl="1"/>
            <a:r>
              <a:rPr lang="en-US" dirty="0"/>
              <a:t>Attenuate based on  priori RFI information</a:t>
            </a:r>
          </a:p>
          <a:p>
            <a:pPr lvl="1"/>
            <a:r>
              <a:rPr lang="en-US" dirty="0"/>
              <a:t>Band stop filter with 50 dB attenuation targeted at RFI-P2 (</a:t>
            </a:r>
            <a:r>
              <a:rPr lang="en-MY" dirty="0"/>
              <a:t>86.43 – 108.40 MHz) with </a:t>
            </a:r>
            <a:r>
              <a:rPr lang="en-US" dirty="0"/>
              <a:t>76 – 122 MHz roll</a:t>
            </a:r>
          </a:p>
        </p:txBody>
      </p:sp>
      <p:sp>
        <p:nvSpPr>
          <p:cNvPr id="5" name="Slide Number Placeholder 4">
            <a:extLst>
              <a:ext uri="{FF2B5EF4-FFF2-40B4-BE49-F238E27FC236}">
                <a16:creationId xmlns:a16="http://schemas.microsoft.com/office/drawing/2014/main" id="{E59145FE-9581-39F0-8ED7-B0C9E694898A}"/>
              </a:ext>
            </a:extLst>
          </p:cNvPr>
          <p:cNvSpPr>
            <a:spLocks noGrp="1"/>
          </p:cNvSpPr>
          <p:nvPr>
            <p:ph type="sldNum" sz="quarter" idx="12"/>
          </p:nvPr>
        </p:nvSpPr>
        <p:spPr/>
        <p:txBody>
          <a:bodyPr/>
          <a:lstStyle/>
          <a:p>
            <a:fld id="{43EBDDF9-A251-4F18-B37F-31527642E890}" type="slidenum">
              <a:rPr lang="en-MY" smtClean="0"/>
              <a:t>25</a:t>
            </a:fld>
            <a:endParaRPr lang="en-MY"/>
          </a:p>
        </p:txBody>
      </p:sp>
      <p:pic>
        <p:nvPicPr>
          <p:cNvPr id="6" name="Content Placeholder 6" descr="A red and purple graph&#10;&#10;AI-generated content may be incorrect.">
            <a:extLst>
              <a:ext uri="{FF2B5EF4-FFF2-40B4-BE49-F238E27FC236}">
                <a16:creationId xmlns:a16="http://schemas.microsoft.com/office/drawing/2014/main" id="{9AD99D85-9ACB-E9C3-E5CA-AFAFC4B8D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021909"/>
            <a:ext cx="6172200" cy="3252917"/>
          </a:xfrm>
          <a:prstGeom prst="rect">
            <a:avLst/>
          </a:prstGeom>
        </p:spPr>
      </p:pic>
      <p:pic>
        <p:nvPicPr>
          <p:cNvPr id="7" name="Picture 6">
            <a:extLst>
              <a:ext uri="{FF2B5EF4-FFF2-40B4-BE49-F238E27FC236}">
                <a16:creationId xmlns:a16="http://schemas.microsoft.com/office/drawing/2014/main" id="{8ADF21E7-5093-18F2-A368-6CB206CD78AC}"/>
              </a:ext>
            </a:extLst>
          </p:cNvPr>
          <p:cNvPicPr>
            <a:picLocks noChangeAspect="1"/>
          </p:cNvPicPr>
          <p:nvPr/>
        </p:nvPicPr>
        <p:blipFill>
          <a:blip r:embed="rId4"/>
          <a:stretch>
            <a:fillRect/>
          </a:stretch>
        </p:blipFill>
        <p:spPr>
          <a:xfrm>
            <a:off x="2775284" y="4306966"/>
            <a:ext cx="2213811" cy="1869998"/>
          </a:xfrm>
          <a:prstGeom prst="rect">
            <a:avLst/>
          </a:prstGeom>
        </p:spPr>
      </p:pic>
    </p:spTree>
    <p:extLst>
      <p:ext uri="{BB962C8B-B14F-4D97-AF65-F5344CB8AC3E}">
        <p14:creationId xmlns:p14="http://schemas.microsoft.com/office/powerpoint/2010/main" val="2855796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00FBA9-3D4F-0BDA-FD33-3E8AD47C30FC}"/>
              </a:ext>
            </a:extLst>
          </p:cNvPr>
          <p:cNvSpPr>
            <a:spLocks noGrp="1"/>
          </p:cNvSpPr>
          <p:nvPr>
            <p:ph type="ftr" sz="quarter" idx="11"/>
          </p:nvPr>
        </p:nvSpPr>
        <p:spPr/>
        <p:txBody>
          <a:bodyPr/>
          <a:lstStyle/>
          <a:p>
            <a:endParaRPr lang="en-MY" dirty="0"/>
          </a:p>
        </p:txBody>
      </p:sp>
      <p:sp>
        <p:nvSpPr>
          <p:cNvPr id="3" name="Title 2">
            <a:extLst>
              <a:ext uri="{FF2B5EF4-FFF2-40B4-BE49-F238E27FC236}">
                <a16:creationId xmlns:a16="http://schemas.microsoft.com/office/drawing/2014/main" id="{A68976AD-3FE6-A71C-E5A9-D0B0CBD65E41}"/>
              </a:ext>
            </a:extLst>
          </p:cNvPr>
          <p:cNvSpPr>
            <a:spLocks noGrp="1"/>
          </p:cNvSpPr>
          <p:nvPr>
            <p:ph type="title"/>
          </p:nvPr>
        </p:nvSpPr>
        <p:spPr/>
        <p:txBody>
          <a:bodyPr/>
          <a:lstStyle/>
          <a:p>
            <a:r>
              <a:rPr lang="en-US" dirty="0"/>
              <a:t>Appendix F: RFI Monitoring Project</a:t>
            </a:r>
            <a:endParaRPr lang="en-MY" dirty="0"/>
          </a:p>
        </p:txBody>
      </p:sp>
      <p:sp>
        <p:nvSpPr>
          <p:cNvPr id="4" name="Content Placeholder 3">
            <a:extLst>
              <a:ext uri="{FF2B5EF4-FFF2-40B4-BE49-F238E27FC236}">
                <a16:creationId xmlns:a16="http://schemas.microsoft.com/office/drawing/2014/main" id="{0D6DAF7A-1031-9A7D-FA53-3328C782294F}"/>
              </a:ext>
            </a:extLst>
          </p:cNvPr>
          <p:cNvSpPr>
            <a:spLocks noGrp="1"/>
          </p:cNvSpPr>
          <p:nvPr>
            <p:ph idx="1"/>
          </p:nvPr>
        </p:nvSpPr>
        <p:spPr>
          <a:xfrm>
            <a:off x="838200" y="1825625"/>
            <a:ext cx="5905500" cy="4351338"/>
          </a:xfrm>
        </p:spPr>
        <p:txBody>
          <a:bodyPr/>
          <a:lstStyle/>
          <a:p>
            <a:r>
              <a:rPr lang="en-MY" dirty="0"/>
              <a:t>Create low-cost remote RFI measurement device</a:t>
            </a:r>
          </a:p>
          <a:p>
            <a:r>
              <a:rPr lang="en-MY" dirty="0"/>
              <a:t>Place stations all around Malaysia</a:t>
            </a:r>
          </a:p>
          <a:p>
            <a:r>
              <a:rPr lang="en-MY" dirty="0"/>
              <a:t>Automatically send data to a central server</a:t>
            </a:r>
          </a:p>
          <a:p>
            <a:r>
              <a:rPr lang="en-MY" dirty="0"/>
              <a:t>Gather ~ 5 year dataset</a:t>
            </a:r>
          </a:p>
          <a:p>
            <a:r>
              <a:rPr lang="en-MY" dirty="0"/>
              <a:t>Compare with neighbouring countries</a:t>
            </a:r>
          </a:p>
          <a:p>
            <a:r>
              <a:rPr lang="en-MY" dirty="0"/>
              <a:t>Analyse persistent, transients, and seasonal variation</a:t>
            </a:r>
          </a:p>
          <a:p>
            <a:endParaRPr lang="en-MY" dirty="0"/>
          </a:p>
        </p:txBody>
      </p:sp>
      <p:sp>
        <p:nvSpPr>
          <p:cNvPr id="5" name="Slide Number Placeholder 4">
            <a:extLst>
              <a:ext uri="{FF2B5EF4-FFF2-40B4-BE49-F238E27FC236}">
                <a16:creationId xmlns:a16="http://schemas.microsoft.com/office/drawing/2014/main" id="{991C706A-E027-90B1-2793-432823D24638}"/>
              </a:ext>
            </a:extLst>
          </p:cNvPr>
          <p:cNvSpPr>
            <a:spLocks noGrp="1"/>
          </p:cNvSpPr>
          <p:nvPr>
            <p:ph type="sldNum" sz="quarter" idx="12"/>
          </p:nvPr>
        </p:nvSpPr>
        <p:spPr/>
        <p:txBody>
          <a:bodyPr/>
          <a:lstStyle/>
          <a:p>
            <a:fld id="{43EBDDF9-A251-4F18-B37F-31527642E890}" type="slidenum">
              <a:rPr lang="en-MY" smtClean="0"/>
              <a:t>26</a:t>
            </a:fld>
            <a:endParaRPr lang="en-MY"/>
          </a:p>
        </p:txBody>
      </p:sp>
      <p:pic>
        <p:nvPicPr>
          <p:cNvPr id="6" name="Picture 5">
            <a:extLst>
              <a:ext uri="{FF2B5EF4-FFF2-40B4-BE49-F238E27FC236}">
                <a16:creationId xmlns:a16="http://schemas.microsoft.com/office/drawing/2014/main" id="{7FD40F06-56A1-1455-06D6-88508845558D}"/>
              </a:ext>
            </a:extLst>
          </p:cNvPr>
          <p:cNvPicPr>
            <a:picLocks noChangeAspect="1"/>
          </p:cNvPicPr>
          <p:nvPr/>
        </p:nvPicPr>
        <p:blipFill>
          <a:blip r:embed="rId3"/>
          <a:stretch>
            <a:fillRect/>
          </a:stretch>
        </p:blipFill>
        <p:spPr>
          <a:xfrm>
            <a:off x="7079471" y="2110652"/>
            <a:ext cx="4274329" cy="2636695"/>
          </a:xfrm>
          <a:prstGeom prst="rect">
            <a:avLst/>
          </a:prstGeom>
        </p:spPr>
      </p:pic>
    </p:spTree>
    <p:extLst>
      <p:ext uri="{BB962C8B-B14F-4D97-AF65-F5344CB8AC3E}">
        <p14:creationId xmlns:p14="http://schemas.microsoft.com/office/powerpoint/2010/main" val="1301413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24D96F-BF08-2316-0560-13C78E005311}"/>
              </a:ext>
            </a:extLst>
          </p:cNvPr>
          <p:cNvSpPr>
            <a:spLocks noGrp="1"/>
          </p:cNvSpPr>
          <p:nvPr>
            <p:ph type="ftr" sz="quarter" idx="11"/>
          </p:nvPr>
        </p:nvSpPr>
        <p:spPr/>
        <p:txBody>
          <a:bodyPr/>
          <a:lstStyle/>
          <a:p>
            <a:endParaRPr lang="en-MY" dirty="0"/>
          </a:p>
        </p:txBody>
      </p:sp>
      <p:sp>
        <p:nvSpPr>
          <p:cNvPr id="3" name="Title 2">
            <a:extLst>
              <a:ext uri="{FF2B5EF4-FFF2-40B4-BE49-F238E27FC236}">
                <a16:creationId xmlns:a16="http://schemas.microsoft.com/office/drawing/2014/main" id="{4E6FB651-791C-DAA8-2ADA-ED6DA998896A}"/>
              </a:ext>
            </a:extLst>
          </p:cNvPr>
          <p:cNvSpPr>
            <a:spLocks noGrp="1"/>
          </p:cNvSpPr>
          <p:nvPr>
            <p:ph type="title"/>
          </p:nvPr>
        </p:nvSpPr>
        <p:spPr>
          <a:xfrm>
            <a:off x="838200" y="365125"/>
            <a:ext cx="6300537" cy="1325563"/>
          </a:xfrm>
        </p:spPr>
        <p:txBody>
          <a:bodyPr/>
          <a:lstStyle/>
          <a:p>
            <a:r>
              <a:rPr lang="en-US" dirty="0"/>
              <a:t>Appendix X: Water Masers in RCW142</a:t>
            </a:r>
            <a:endParaRPr lang="en-MY" dirty="0"/>
          </a:p>
        </p:txBody>
      </p:sp>
      <p:sp>
        <p:nvSpPr>
          <p:cNvPr id="4" name="Content Placeholder 3">
            <a:extLst>
              <a:ext uri="{FF2B5EF4-FFF2-40B4-BE49-F238E27FC236}">
                <a16:creationId xmlns:a16="http://schemas.microsoft.com/office/drawing/2014/main" id="{20007D39-F8D1-FE58-45C2-F17C8E6AC0D6}"/>
              </a:ext>
            </a:extLst>
          </p:cNvPr>
          <p:cNvSpPr>
            <a:spLocks noGrp="1"/>
          </p:cNvSpPr>
          <p:nvPr>
            <p:ph idx="1"/>
          </p:nvPr>
        </p:nvSpPr>
        <p:spPr>
          <a:xfrm>
            <a:off x="838200" y="1825625"/>
            <a:ext cx="7279105" cy="4351338"/>
          </a:xfrm>
        </p:spPr>
        <p:txBody>
          <a:bodyPr/>
          <a:lstStyle/>
          <a:p>
            <a:r>
              <a:rPr lang="en-US" dirty="0"/>
              <a:t>RCW142: SFR in Galactic bar with complex maser/radio/IR properties</a:t>
            </a:r>
          </a:p>
          <a:p>
            <a:r>
              <a:rPr lang="en-US" dirty="0" err="1"/>
              <a:t>KaVA</a:t>
            </a:r>
            <a:r>
              <a:rPr lang="en-US" dirty="0"/>
              <a:t> water maser data for 3D kinematics</a:t>
            </a:r>
          </a:p>
          <a:p>
            <a:r>
              <a:rPr lang="en-MY" dirty="0"/>
              <a:t>Methodology:</a:t>
            </a:r>
          </a:p>
          <a:p>
            <a:pPr lvl="1"/>
            <a:r>
              <a:rPr lang="en-MY" dirty="0"/>
              <a:t>Data Calibration: AIPS + </a:t>
            </a:r>
            <a:r>
              <a:rPr lang="en-MY" dirty="0" err="1"/>
              <a:t>ParselTongue</a:t>
            </a:r>
            <a:endParaRPr lang="en-MY" dirty="0"/>
          </a:p>
          <a:p>
            <a:pPr lvl="1"/>
            <a:r>
              <a:rPr lang="en-MY" dirty="0"/>
              <a:t>Imaging: AIPS (IMAGR), very extended – Solved with iterative imaging based on Asanok+2023</a:t>
            </a:r>
          </a:p>
          <a:p>
            <a:pPr lvl="1"/>
            <a:r>
              <a:rPr lang="en-MY" dirty="0"/>
              <a:t>Absolute position correction: VERA dual-beam inverse phase-referencing based on Imai+2012, Burns+2015</a:t>
            </a:r>
          </a:p>
          <a:p>
            <a:pPr lvl="1"/>
            <a:r>
              <a:rPr lang="en-MY" dirty="0"/>
              <a:t>Maser spot detection &amp; feature grouping: Automatically using </a:t>
            </a:r>
            <a:r>
              <a:rPr lang="en-MY" dirty="0" err="1"/>
              <a:t>PyBDSF</a:t>
            </a:r>
            <a:r>
              <a:rPr lang="en-MY" dirty="0"/>
              <a:t>, DBSCAN, Graph</a:t>
            </a:r>
          </a:p>
        </p:txBody>
      </p:sp>
      <p:sp>
        <p:nvSpPr>
          <p:cNvPr id="5" name="Slide Number Placeholder 4">
            <a:extLst>
              <a:ext uri="{FF2B5EF4-FFF2-40B4-BE49-F238E27FC236}">
                <a16:creationId xmlns:a16="http://schemas.microsoft.com/office/drawing/2014/main" id="{E556C1CF-5829-AE3D-0B4F-5238FE0AA99C}"/>
              </a:ext>
            </a:extLst>
          </p:cNvPr>
          <p:cNvSpPr>
            <a:spLocks noGrp="1"/>
          </p:cNvSpPr>
          <p:nvPr>
            <p:ph type="sldNum" sz="quarter" idx="12"/>
          </p:nvPr>
        </p:nvSpPr>
        <p:spPr/>
        <p:txBody>
          <a:bodyPr/>
          <a:lstStyle/>
          <a:p>
            <a:fld id="{43EBDDF9-A251-4F18-B37F-31527642E890}" type="slidenum">
              <a:rPr lang="en-MY" smtClean="0"/>
              <a:t>27</a:t>
            </a:fld>
            <a:endParaRPr lang="en-MY"/>
          </a:p>
        </p:txBody>
      </p:sp>
      <p:pic>
        <p:nvPicPr>
          <p:cNvPr id="6" name="Picture 5" descr="A graph with lines and dots&#10;&#10;Description automatically generated with medium confidence">
            <a:extLst>
              <a:ext uri="{FF2B5EF4-FFF2-40B4-BE49-F238E27FC236}">
                <a16:creationId xmlns:a16="http://schemas.microsoft.com/office/drawing/2014/main" id="{64153FBE-0FEA-EA5B-DDA8-153767AAE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9869" y="365125"/>
            <a:ext cx="3033931" cy="3025251"/>
          </a:xfrm>
          <a:prstGeom prst="rect">
            <a:avLst/>
          </a:prstGeom>
        </p:spPr>
      </p:pic>
      <p:pic>
        <p:nvPicPr>
          <p:cNvPr id="7" name="Picture 6">
            <a:extLst>
              <a:ext uri="{FF2B5EF4-FFF2-40B4-BE49-F238E27FC236}">
                <a16:creationId xmlns:a16="http://schemas.microsoft.com/office/drawing/2014/main" id="{8B80980C-8FC2-C899-AB13-C376346F2220}"/>
              </a:ext>
            </a:extLst>
          </p:cNvPr>
          <p:cNvPicPr>
            <a:picLocks noChangeAspect="1"/>
          </p:cNvPicPr>
          <p:nvPr/>
        </p:nvPicPr>
        <p:blipFill rotWithShape="1">
          <a:blip r:embed="rId4"/>
          <a:srcRect t="43863"/>
          <a:stretch/>
        </p:blipFill>
        <p:spPr>
          <a:xfrm>
            <a:off x="8319868" y="3483558"/>
            <a:ext cx="3033932" cy="2712180"/>
          </a:xfrm>
          <a:prstGeom prst="rect">
            <a:avLst/>
          </a:prstGeom>
        </p:spPr>
      </p:pic>
    </p:spTree>
    <p:extLst>
      <p:ext uri="{BB962C8B-B14F-4D97-AF65-F5344CB8AC3E}">
        <p14:creationId xmlns:p14="http://schemas.microsoft.com/office/powerpoint/2010/main" val="2394452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D3B85-7543-B5AF-E745-C38AA593F60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00A7EC-E036-5DCE-1734-87A99725D5E9}"/>
              </a:ext>
            </a:extLst>
          </p:cNvPr>
          <p:cNvSpPr>
            <a:spLocks noGrp="1"/>
          </p:cNvSpPr>
          <p:nvPr>
            <p:ph type="ftr" sz="quarter" idx="11"/>
          </p:nvPr>
        </p:nvSpPr>
        <p:spPr/>
        <p:txBody>
          <a:bodyPr/>
          <a:lstStyle/>
          <a:p>
            <a:endParaRPr lang="en-MY" dirty="0"/>
          </a:p>
        </p:txBody>
      </p:sp>
      <p:sp>
        <p:nvSpPr>
          <p:cNvPr id="5" name="Slide Number Placeholder 4">
            <a:extLst>
              <a:ext uri="{FF2B5EF4-FFF2-40B4-BE49-F238E27FC236}">
                <a16:creationId xmlns:a16="http://schemas.microsoft.com/office/drawing/2014/main" id="{E0D26BCB-A208-83E0-702C-DDC98C19642B}"/>
              </a:ext>
            </a:extLst>
          </p:cNvPr>
          <p:cNvSpPr>
            <a:spLocks noGrp="1"/>
          </p:cNvSpPr>
          <p:nvPr>
            <p:ph type="sldNum" sz="quarter" idx="12"/>
          </p:nvPr>
        </p:nvSpPr>
        <p:spPr/>
        <p:txBody>
          <a:bodyPr/>
          <a:lstStyle/>
          <a:p>
            <a:fld id="{43EBDDF9-A251-4F18-B37F-31527642E890}" type="slidenum">
              <a:rPr lang="en-MY" smtClean="0"/>
              <a:t>28</a:t>
            </a:fld>
            <a:endParaRPr lang="en-MY"/>
          </a:p>
        </p:txBody>
      </p:sp>
      <p:pic>
        <p:nvPicPr>
          <p:cNvPr id="11" name="Picture 10" descr="A close-up of a space image&#10;&#10;AI-generated content may be incorrect.">
            <a:extLst>
              <a:ext uri="{FF2B5EF4-FFF2-40B4-BE49-F238E27FC236}">
                <a16:creationId xmlns:a16="http://schemas.microsoft.com/office/drawing/2014/main" id="{3E616E60-3C57-96AB-9DAB-371009B34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8" y="512004"/>
            <a:ext cx="3076075" cy="2723931"/>
          </a:xfrm>
          <a:prstGeom prst="rect">
            <a:avLst/>
          </a:prstGeom>
        </p:spPr>
      </p:pic>
      <p:pic>
        <p:nvPicPr>
          <p:cNvPr id="15" name="Picture 14" descr="A black and white image of a map&#10;&#10;AI-generated content may be incorrect.">
            <a:extLst>
              <a:ext uri="{FF2B5EF4-FFF2-40B4-BE49-F238E27FC236}">
                <a16:creationId xmlns:a16="http://schemas.microsoft.com/office/drawing/2014/main" id="{96DB7760-61CE-E9DA-1325-6E60F46EF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3360186"/>
            <a:ext cx="3076075" cy="2723931"/>
          </a:xfrm>
          <a:prstGeom prst="rect">
            <a:avLst/>
          </a:prstGeom>
        </p:spPr>
      </p:pic>
      <p:pic>
        <p:nvPicPr>
          <p:cNvPr id="17" name="Picture 16" descr="A diagram of a bird&#10;&#10;AI-generated content may be incorrect.">
            <a:extLst>
              <a:ext uri="{FF2B5EF4-FFF2-40B4-BE49-F238E27FC236}">
                <a16:creationId xmlns:a16="http://schemas.microsoft.com/office/drawing/2014/main" id="{8A55F245-DFEC-6EDA-EEC4-2D09B0A088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132" y="664440"/>
            <a:ext cx="7182668" cy="5391491"/>
          </a:xfrm>
          <a:prstGeom prst="rect">
            <a:avLst/>
          </a:prstGeom>
        </p:spPr>
      </p:pic>
      <p:sp>
        <p:nvSpPr>
          <p:cNvPr id="20" name="TextBox 19">
            <a:extLst>
              <a:ext uri="{FF2B5EF4-FFF2-40B4-BE49-F238E27FC236}">
                <a16:creationId xmlns:a16="http://schemas.microsoft.com/office/drawing/2014/main" id="{2D1139E1-EC93-DABC-16F9-2666D5F550AF}"/>
              </a:ext>
            </a:extLst>
          </p:cNvPr>
          <p:cNvSpPr txBox="1"/>
          <p:nvPr/>
        </p:nvSpPr>
        <p:spPr>
          <a:xfrm>
            <a:off x="6375489" y="1040158"/>
            <a:ext cx="3769894" cy="1077218"/>
          </a:xfrm>
          <a:prstGeom prst="rect">
            <a:avLst/>
          </a:prstGeom>
          <a:noFill/>
        </p:spPr>
        <p:txBody>
          <a:bodyPr wrap="square" rtlCol="0">
            <a:spAutoFit/>
          </a:bodyPr>
          <a:lstStyle/>
          <a:p>
            <a:r>
              <a:rPr lang="en-US" sz="3200" b="1" dirty="0"/>
              <a:t>PRELIMINARY RESULTS</a:t>
            </a:r>
            <a:endParaRPr lang="en-MY" sz="3200" b="1" dirty="0"/>
          </a:p>
        </p:txBody>
      </p:sp>
    </p:spTree>
    <p:extLst>
      <p:ext uri="{BB962C8B-B14F-4D97-AF65-F5344CB8AC3E}">
        <p14:creationId xmlns:p14="http://schemas.microsoft.com/office/powerpoint/2010/main" val="189033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C259E1-1D02-CD94-B232-EA54042BB8BF}"/>
              </a:ext>
            </a:extLst>
          </p:cNvPr>
          <p:cNvSpPr>
            <a:spLocks noGrp="1"/>
          </p:cNvSpPr>
          <p:nvPr>
            <p:ph type="ftr" sz="quarter" idx="11"/>
          </p:nvPr>
        </p:nvSpPr>
        <p:spPr/>
        <p:txBody>
          <a:bodyPr/>
          <a:lstStyle/>
          <a:p>
            <a:endParaRPr lang="en-MY" noProof="0" dirty="0"/>
          </a:p>
        </p:txBody>
      </p:sp>
      <p:sp>
        <p:nvSpPr>
          <p:cNvPr id="5" name="Title 4">
            <a:extLst>
              <a:ext uri="{FF2B5EF4-FFF2-40B4-BE49-F238E27FC236}">
                <a16:creationId xmlns:a16="http://schemas.microsoft.com/office/drawing/2014/main" id="{87376ADE-6FFD-6452-8E48-F24CED189BE7}"/>
              </a:ext>
            </a:extLst>
          </p:cNvPr>
          <p:cNvSpPr>
            <a:spLocks noGrp="1"/>
          </p:cNvSpPr>
          <p:nvPr>
            <p:ph type="title"/>
          </p:nvPr>
        </p:nvSpPr>
        <p:spPr/>
        <p:txBody>
          <a:bodyPr/>
          <a:lstStyle/>
          <a:p>
            <a:r>
              <a:rPr lang="en-MY" noProof="0" dirty="0"/>
              <a:t>Malaysia RFI Review</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A08CFF6-23F6-F65A-1298-16DD1393DAA3}"/>
                  </a:ext>
                </a:extLst>
              </p:cNvPr>
              <p:cNvSpPr>
                <a:spLocks noGrp="1"/>
              </p:cNvSpPr>
              <p:nvPr>
                <p:ph idx="1"/>
              </p:nvPr>
            </p:nvSpPr>
            <p:spPr>
              <a:xfrm>
                <a:off x="838201" y="1825625"/>
                <a:ext cx="5373914" cy="4351338"/>
              </a:xfrm>
            </p:spPr>
            <p:txBody>
              <a:bodyPr/>
              <a:lstStyle/>
              <a:p>
                <a:r>
                  <a:rPr lang="en-MY" noProof="0" dirty="0"/>
                  <a:t>First RFI monitoring: Within research institutes (Abidin+2009, Hamidi+2011, +2012a, Umar+2015, Zavvari+2015)</a:t>
                </a:r>
              </a:p>
              <a:p>
                <a:r>
                  <a:rPr lang="en-MY" noProof="0" dirty="0"/>
                  <a:t>RFI </a:t>
                </a:r>
                <a14:m>
                  <m:oMath xmlns:m="http://schemas.openxmlformats.org/officeDocument/2006/math">
                    <m:r>
                      <a:rPr lang="en-MY" b="0" i="1" noProof="0" smtClean="0">
                        <a:latin typeface="Cambria Math" panose="02040503050406030204" pitchFamily="18" charset="0"/>
                      </a:rPr>
                      <m:t>∝</m:t>
                    </m:r>
                  </m:oMath>
                </a14:m>
                <a:r>
                  <a:rPr lang="en-MY" noProof="0" dirty="0"/>
                  <a:t> Population density (Abidin+2009, Hamidi+2011, +2012a, b, Umar+2014)</a:t>
                </a:r>
              </a:p>
              <a:p>
                <a:r>
                  <a:rPr lang="en-MY" noProof="0" dirty="0"/>
                  <a:t>Rural areas: Lower RFI (Abidin+2010, +2011, Umar+2012, Noorazlan+2013, Zafar+2017, +2018, Shafie+2017, +2021)</a:t>
                </a:r>
              </a:p>
            </p:txBody>
          </p:sp>
        </mc:Choice>
        <mc:Fallback xmlns="">
          <p:sp>
            <p:nvSpPr>
              <p:cNvPr id="6" name="Content Placeholder 5">
                <a:extLst>
                  <a:ext uri="{FF2B5EF4-FFF2-40B4-BE49-F238E27FC236}">
                    <a16:creationId xmlns:a16="http://schemas.microsoft.com/office/drawing/2014/main" id="{6A08CFF6-23F6-F65A-1298-16DD1393DAA3}"/>
                  </a:ext>
                </a:extLst>
              </p:cNvPr>
              <p:cNvSpPr>
                <a:spLocks noGrp="1" noRot="1" noChangeAspect="1" noMove="1" noResize="1" noEditPoints="1" noAdjustHandles="1" noChangeArrowheads="1" noChangeShapeType="1" noTextEdit="1"/>
              </p:cNvSpPr>
              <p:nvPr>
                <p:ph idx="1"/>
              </p:nvPr>
            </p:nvSpPr>
            <p:spPr>
              <a:xfrm>
                <a:off x="838201" y="1825625"/>
                <a:ext cx="5373914" cy="4351338"/>
              </a:xfrm>
              <a:blipFill>
                <a:blip r:embed="rId3"/>
                <a:stretch>
                  <a:fillRect l="-1589" t="-1821" r="-1476"/>
                </a:stretch>
              </a:blipFill>
            </p:spPr>
            <p:txBody>
              <a:bodyPr/>
              <a:lstStyle/>
              <a:p>
                <a:r>
                  <a:rPr lang="en-MY">
                    <a:noFill/>
                  </a:rPr>
                  <a:t> </a:t>
                </a:r>
              </a:p>
            </p:txBody>
          </p:sp>
        </mc:Fallback>
      </mc:AlternateContent>
      <p:sp>
        <p:nvSpPr>
          <p:cNvPr id="4" name="Slide Number Placeholder 3">
            <a:extLst>
              <a:ext uri="{FF2B5EF4-FFF2-40B4-BE49-F238E27FC236}">
                <a16:creationId xmlns:a16="http://schemas.microsoft.com/office/drawing/2014/main" id="{7C76EF23-EA0C-EFCD-78C9-4C503FC25FCE}"/>
              </a:ext>
            </a:extLst>
          </p:cNvPr>
          <p:cNvSpPr>
            <a:spLocks noGrp="1"/>
          </p:cNvSpPr>
          <p:nvPr>
            <p:ph type="sldNum" sz="quarter" idx="12"/>
          </p:nvPr>
        </p:nvSpPr>
        <p:spPr/>
        <p:txBody>
          <a:bodyPr/>
          <a:lstStyle/>
          <a:p>
            <a:fld id="{43EBDDF9-A251-4F18-B37F-31527642E890}" type="slidenum">
              <a:rPr lang="en-MY" noProof="0" smtClean="0"/>
              <a:t>3</a:t>
            </a:fld>
            <a:endParaRPr lang="en-MY" noProof="0" dirty="0"/>
          </a:p>
        </p:txBody>
      </p:sp>
      <p:pic>
        <p:nvPicPr>
          <p:cNvPr id="7" name="Picture 6">
            <a:extLst>
              <a:ext uri="{FF2B5EF4-FFF2-40B4-BE49-F238E27FC236}">
                <a16:creationId xmlns:a16="http://schemas.microsoft.com/office/drawing/2014/main" id="{EBD446D5-B74D-EB1B-572D-E2E824FB7F1E}"/>
              </a:ext>
            </a:extLst>
          </p:cNvPr>
          <p:cNvPicPr>
            <a:picLocks noChangeAspect="1"/>
          </p:cNvPicPr>
          <p:nvPr/>
        </p:nvPicPr>
        <p:blipFill>
          <a:blip r:embed="rId4"/>
          <a:stretch>
            <a:fillRect/>
          </a:stretch>
        </p:blipFill>
        <p:spPr>
          <a:xfrm>
            <a:off x="6473370" y="365125"/>
            <a:ext cx="4880429" cy="2569980"/>
          </a:xfrm>
          <a:prstGeom prst="rect">
            <a:avLst/>
          </a:prstGeom>
        </p:spPr>
      </p:pic>
      <p:pic>
        <p:nvPicPr>
          <p:cNvPr id="9" name="Picture 8">
            <a:extLst>
              <a:ext uri="{FF2B5EF4-FFF2-40B4-BE49-F238E27FC236}">
                <a16:creationId xmlns:a16="http://schemas.microsoft.com/office/drawing/2014/main" id="{2BED52B5-F47B-FEF0-A18C-C1D392222AE8}"/>
              </a:ext>
            </a:extLst>
          </p:cNvPr>
          <p:cNvPicPr>
            <a:picLocks noChangeAspect="1"/>
          </p:cNvPicPr>
          <p:nvPr/>
        </p:nvPicPr>
        <p:blipFill>
          <a:blip r:embed="rId5"/>
          <a:stretch>
            <a:fillRect/>
          </a:stretch>
        </p:blipFill>
        <p:spPr>
          <a:xfrm>
            <a:off x="6473369" y="3114492"/>
            <a:ext cx="4880429" cy="3053738"/>
          </a:xfrm>
          <a:prstGeom prst="rect">
            <a:avLst/>
          </a:prstGeom>
        </p:spPr>
      </p:pic>
      <p:sp>
        <p:nvSpPr>
          <p:cNvPr id="10" name="TextBox 9">
            <a:extLst>
              <a:ext uri="{FF2B5EF4-FFF2-40B4-BE49-F238E27FC236}">
                <a16:creationId xmlns:a16="http://schemas.microsoft.com/office/drawing/2014/main" id="{2BF98420-DACA-EEEA-6E86-1D9849B1EFFF}"/>
              </a:ext>
            </a:extLst>
          </p:cNvPr>
          <p:cNvSpPr txBox="1"/>
          <p:nvPr/>
        </p:nvSpPr>
        <p:spPr>
          <a:xfrm>
            <a:off x="1592940" y="5768120"/>
            <a:ext cx="4880429" cy="400110"/>
          </a:xfrm>
          <a:prstGeom prst="rect">
            <a:avLst/>
          </a:prstGeom>
          <a:noFill/>
        </p:spPr>
        <p:txBody>
          <a:bodyPr wrap="square" rtlCol="0">
            <a:spAutoFit/>
          </a:bodyPr>
          <a:lstStyle/>
          <a:p>
            <a:r>
              <a:rPr lang="en-MY" sz="1000" noProof="0" dirty="0"/>
              <a:t>Top: RFI profile in </a:t>
            </a:r>
            <a:r>
              <a:rPr lang="en-MY" sz="1000" noProof="0" dirty="0" err="1"/>
              <a:t>Universiti</a:t>
            </a:r>
            <a:r>
              <a:rPr lang="en-MY" sz="1000" noProof="0" dirty="0"/>
              <a:t> Malaya between 0 – 400 </a:t>
            </a:r>
            <a:r>
              <a:rPr lang="en-MY" sz="1000" noProof="0" dirty="0" err="1"/>
              <a:t>MHz.</a:t>
            </a:r>
            <a:r>
              <a:rPr lang="en-MY" sz="1000" noProof="0" dirty="0"/>
              <a:t> Source: Abidin+2009. Bottom: RFI profile in various locations in Malaysia. Source: Abidin+2010.</a:t>
            </a:r>
          </a:p>
        </p:txBody>
      </p:sp>
    </p:spTree>
    <p:extLst>
      <p:ext uri="{BB962C8B-B14F-4D97-AF65-F5344CB8AC3E}">
        <p14:creationId xmlns:p14="http://schemas.microsoft.com/office/powerpoint/2010/main" val="1695785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333A48-F341-47BA-1866-5BE0C31FB065}"/>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CDFDBE95-7D4F-2B0F-A824-F590F9D902BE}"/>
              </a:ext>
            </a:extLst>
          </p:cNvPr>
          <p:cNvSpPr>
            <a:spLocks noGrp="1"/>
          </p:cNvSpPr>
          <p:nvPr>
            <p:ph type="title"/>
          </p:nvPr>
        </p:nvSpPr>
        <p:spPr/>
        <p:txBody>
          <a:bodyPr/>
          <a:lstStyle/>
          <a:p>
            <a:r>
              <a:rPr lang="en-MY" noProof="0" dirty="0"/>
              <a:t>Malaysia RFI Review</a:t>
            </a:r>
          </a:p>
        </p:txBody>
      </p:sp>
      <p:sp>
        <p:nvSpPr>
          <p:cNvPr id="4" name="Content Placeholder 3">
            <a:extLst>
              <a:ext uri="{FF2B5EF4-FFF2-40B4-BE49-F238E27FC236}">
                <a16:creationId xmlns:a16="http://schemas.microsoft.com/office/drawing/2014/main" id="{E6EE5DAD-4D25-087D-1928-E72377C0BE31}"/>
              </a:ext>
            </a:extLst>
          </p:cNvPr>
          <p:cNvSpPr>
            <a:spLocks noGrp="1"/>
          </p:cNvSpPr>
          <p:nvPr>
            <p:ph idx="1"/>
          </p:nvPr>
        </p:nvSpPr>
        <p:spPr>
          <a:xfrm>
            <a:off x="838201" y="1825625"/>
            <a:ext cx="4546600" cy="4351338"/>
          </a:xfrm>
        </p:spPr>
        <p:txBody>
          <a:bodyPr/>
          <a:lstStyle/>
          <a:p>
            <a:r>
              <a:rPr lang="en-MY" noProof="0" dirty="0"/>
              <a:t>Most comprehensive RFI study: Abidin+2021</a:t>
            </a:r>
          </a:p>
          <a:p>
            <a:pPr lvl="1"/>
            <a:r>
              <a:rPr lang="en-MY" noProof="0" dirty="0"/>
              <a:t>List candidate RQZ/RNZ using minimum weightage: Humidity, population density, distance from telco/broadcast</a:t>
            </a:r>
          </a:p>
          <a:p>
            <a:pPr lvl="1"/>
            <a:r>
              <a:rPr lang="en-MY" noProof="0" dirty="0"/>
              <a:t>RFI measurements over 24 hours (0 – 4 GHz)</a:t>
            </a:r>
          </a:p>
          <a:p>
            <a:pPr lvl="1"/>
            <a:r>
              <a:rPr lang="en-MY" noProof="0" dirty="0"/>
              <a:t>Lowest average noise: Kuala </a:t>
            </a:r>
            <a:r>
              <a:rPr lang="en-MY" noProof="0" dirty="0" err="1"/>
              <a:t>Tembeling</a:t>
            </a:r>
            <a:r>
              <a:rPr lang="en-MY" noProof="0" dirty="0"/>
              <a:t> (RQZ) and </a:t>
            </a:r>
            <a:r>
              <a:rPr lang="en-MY" noProof="0" dirty="0" err="1"/>
              <a:t>Jelebu</a:t>
            </a:r>
            <a:r>
              <a:rPr lang="en-MY" noProof="0" dirty="0"/>
              <a:t> (RNZ)</a:t>
            </a:r>
          </a:p>
        </p:txBody>
      </p:sp>
      <p:sp>
        <p:nvSpPr>
          <p:cNvPr id="5" name="Slide Number Placeholder 4">
            <a:extLst>
              <a:ext uri="{FF2B5EF4-FFF2-40B4-BE49-F238E27FC236}">
                <a16:creationId xmlns:a16="http://schemas.microsoft.com/office/drawing/2014/main" id="{2821A78E-6595-164D-7E6C-01CFE31975C4}"/>
              </a:ext>
            </a:extLst>
          </p:cNvPr>
          <p:cNvSpPr>
            <a:spLocks noGrp="1"/>
          </p:cNvSpPr>
          <p:nvPr>
            <p:ph type="sldNum" sz="quarter" idx="12"/>
          </p:nvPr>
        </p:nvSpPr>
        <p:spPr/>
        <p:txBody>
          <a:bodyPr/>
          <a:lstStyle/>
          <a:p>
            <a:fld id="{43EBDDF9-A251-4F18-B37F-31527642E890}" type="slidenum">
              <a:rPr lang="en-MY" noProof="0" smtClean="0"/>
              <a:t>4</a:t>
            </a:fld>
            <a:endParaRPr lang="en-MY" noProof="0" dirty="0"/>
          </a:p>
        </p:txBody>
      </p:sp>
      <p:grpSp>
        <p:nvGrpSpPr>
          <p:cNvPr id="6" name="Group 5">
            <a:extLst>
              <a:ext uri="{FF2B5EF4-FFF2-40B4-BE49-F238E27FC236}">
                <a16:creationId xmlns:a16="http://schemas.microsoft.com/office/drawing/2014/main" id="{630ADB1C-4E31-9B51-4B53-860514D3A07A}"/>
              </a:ext>
            </a:extLst>
          </p:cNvPr>
          <p:cNvGrpSpPr/>
          <p:nvPr/>
        </p:nvGrpSpPr>
        <p:grpSpPr>
          <a:xfrm>
            <a:off x="5506660" y="1581925"/>
            <a:ext cx="5847140" cy="4595038"/>
            <a:chOff x="5506660" y="1568768"/>
            <a:chExt cx="5847140" cy="4595038"/>
          </a:xfrm>
        </p:grpSpPr>
        <p:pic>
          <p:nvPicPr>
            <p:cNvPr id="7" name="Picture 6">
              <a:extLst>
                <a:ext uri="{FF2B5EF4-FFF2-40B4-BE49-F238E27FC236}">
                  <a16:creationId xmlns:a16="http://schemas.microsoft.com/office/drawing/2014/main" id="{B71B40A2-9AE8-7673-05F1-B409CE5D60EA}"/>
                </a:ext>
              </a:extLst>
            </p:cNvPr>
            <p:cNvPicPr>
              <a:picLocks noChangeAspect="1"/>
            </p:cNvPicPr>
            <p:nvPr/>
          </p:nvPicPr>
          <p:blipFill>
            <a:blip r:embed="rId3"/>
            <a:stretch>
              <a:fillRect/>
            </a:stretch>
          </p:blipFill>
          <p:spPr>
            <a:xfrm>
              <a:off x="5506660" y="1568768"/>
              <a:ext cx="5847140" cy="3887152"/>
            </a:xfrm>
            <a:prstGeom prst="rect">
              <a:avLst/>
            </a:prstGeom>
          </p:spPr>
        </p:pic>
        <p:sp>
          <p:nvSpPr>
            <p:cNvPr id="8" name="TextBox 7">
              <a:extLst>
                <a:ext uri="{FF2B5EF4-FFF2-40B4-BE49-F238E27FC236}">
                  <a16:creationId xmlns:a16="http://schemas.microsoft.com/office/drawing/2014/main" id="{DE178DCE-F5E0-E107-6220-7279B94D9F1F}"/>
                </a:ext>
              </a:extLst>
            </p:cNvPr>
            <p:cNvSpPr txBox="1"/>
            <p:nvPr/>
          </p:nvSpPr>
          <p:spPr>
            <a:xfrm>
              <a:off x="5506660" y="5455920"/>
              <a:ext cx="5847140" cy="707886"/>
            </a:xfrm>
            <a:prstGeom prst="rect">
              <a:avLst/>
            </a:prstGeom>
            <a:noFill/>
          </p:spPr>
          <p:txBody>
            <a:bodyPr wrap="square" rtlCol="0">
              <a:spAutoFit/>
            </a:bodyPr>
            <a:lstStyle/>
            <a:p>
              <a:r>
                <a:rPr lang="en-MY" sz="1000" noProof="0" dirty="0"/>
                <a:t>Identification of RNZ and RQZ candidates in Peninsular Malaysia as described in Abidin+2021. The red, orange, and yellow points indicate the locations of reference  (1: </a:t>
              </a:r>
              <a:r>
                <a:rPr lang="en-MY" sz="1000" noProof="0" dirty="0" err="1"/>
                <a:t>Universiti</a:t>
              </a:r>
              <a:r>
                <a:rPr lang="en-MY" sz="1000" noProof="0" dirty="0"/>
                <a:t> Malaya), candidate RNZ (1: </a:t>
              </a:r>
              <a:r>
                <a:rPr lang="en-MY" sz="1000" noProof="0" dirty="0" err="1"/>
                <a:t>Universiti</a:t>
              </a:r>
              <a:r>
                <a:rPr lang="en-MY" sz="1000" noProof="0" dirty="0"/>
                <a:t> Pendidikan Sultan Idris, 2: </a:t>
              </a:r>
              <a:r>
                <a:rPr lang="en-MY" sz="1000" noProof="0" dirty="0" err="1"/>
                <a:t>Jelebu</a:t>
              </a:r>
              <a:r>
                <a:rPr lang="en-MY" sz="1000" noProof="0" dirty="0"/>
                <a:t>), and candidate RQZ (1: Kuala </a:t>
              </a:r>
              <a:r>
                <a:rPr lang="en-MY" sz="1000" noProof="0" dirty="0" err="1"/>
                <a:t>Medang</a:t>
              </a:r>
              <a:r>
                <a:rPr lang="en-MY" sz="1000" noProof="0" dirty="0"/>
                <a:t>, 2: Grik, 3: Gua Musang, 4: Kuala </a:t>
              </a:r>
              <a:r>
                <a:rPr lang="en-MY" sz="1000" noProof="0" dirty="0" err="1"/>
                <a:t>Tembeling</a:t>
              </a:r>
              <a:r>
                <a:rPr lang="en-MY" sz="1000" noProof="0" dirty="0"/>
                <a:t>, 5: </a:t>
              </a:r>
              <a:r>
                <a:rPr lang="en-MY" sz="1000" noProof="0" dirty="0" err="1"/>
                <a:t>Selendang</a:t>
              </a:r>
              <a:r>
                <a:rPr lang="en-MY" sz="1000" noProof="0" dirty="0"/>
                <a:t>) sites respectively.</a:t>
              </a:r>
            </a:p>
          </p:txBody>
        </p:sp>
      </p:grpSp>
      <p:pic>
        <p:nvPicPr>
          <p:cNvPr id="9" name="Picture 8">
            <a:extLst>
              <a:ext uri="{FF2B5EF4-FFF2-40B4-BE49-F238E27FC236}">
                <a16:creationId xmlns:a16="http://schemas.microsoft.com/office/drawing/2014/main" id="{5A8E4375-F921-2359-7AA1-084C9FBEF719}"/>
              </a:ext>
            </a:extLst>
          </p:cNvPr>
          <p:cNvPicPr>
            <a:picLocks noChangeAspect="1"/>
          </p:cNvPicPr>
          <p:nvPr/>
        </p:nvPicPr>
        <p:blipFill>
          <a:blip r:embed="rId4"/>
          <a:stretch>
            <a:fillRect/>
          </a:stretch>
        </p:blipFill>
        <p:spPr>
          <a:xfrm>
            <a:off x="7213600" y="365126"/>
            <a:ext cx="4140200" cy="1706648"/>
          </a:xfrm>
          <a:prstGeom prst="rect">
            <a:avLst/>
          </a:prstGeom>
        </p:spPr>
      </p:pic>
    </p:spTree>
    <p:extLst>
      <p:ext uri="{BB962C8B-B14F-4D97-AF65-F5344CB8AC3E}">
        <p14:creationId xmlns:p14="http://schemas.microsoft.com/office/powerpoint/2010/main" val="3631365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26AE11-3C05-BF08-E207-F6DDB191832F}"/>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080A6F8F-0455-AFDA-4972-16FE3D11DFDD}"/>
              </a:ext>
            </a:extLst>
          </p:cNvPr>
          <p:cNvSpPr>
            <a:spLocks noGrp="1"/>
          </p:cNvSpPr>
          <p:nvPr>
            <p:ph type="title"/>
          </p:nvPr>
        </p:nvSpPr>
        <p:spPr/>
        <p:txBody>
          <a:bodyPr/>
          <a:lstStyle/>
          <a:p>
            <a:r>
              <a:rPr lang="en-MY" noProof="0" dirty="0"/>
              <a:t>Malaysia RFI Review</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F766BBB-DD7C-64C9-4F1A-420E708F602C}"/>
                  </a:ext>
                </a:extLst>
              </p:cNvPr>
              <p:cNvSpPr>
                <a:spLocks noGrp="1"/>
              </p:cNvSpPr>
              <p:nvPr>
                <p:ph idx="1"/>
              </p:nvPr>
            </p:nvSpPr>
            <p:spPr/>
            <p:txBody>
              <a:bodyPr/>
              <a:lstStyle/>
              <a:p>
                <a:r>
                  <a:rPr lang="en-MY" noProof="0" dirty="0"/>
                  <a:t>Limitations of previous studies</a:t>
                </a:r>
              </a:p>
              <a:p>
                <a:pPr lvl="1"/>
                <a:r>
                  <a:rPr lang="en-MY" noProof="0" dirty="0"/>
                  <a:t>Wide frequency range = Large band separations</a:t>
                </a:r>
              </a:p>
              <a:p>
                <a:pPr lvl="1"/>
                <a:r>
                  <a:rPr lang="en-MY" noProof="0" dirty="0"/>
                  <a:t>Narrow band measurements target </a:t>
                </a:r>
                <a14:m>
                  <m:oMath xmlns:m="http://schemas.openxmlformats.org/officeDocument/2006/math">
                    <m:r>
                      <a:rPr lang="en-MY" b="0" i="1" noProof="0" smtClean="0">
                        <a:latin typeface="Cambria Math" panose="02040503050406030204" pitchFamily="18" charset="0"/>
                      </a:rPr>
                      <m:t>𝑓</m:t>
                    </m:r>
                    <m:r>
                      <a:rPr lang="en-MY" b="0" i="1" noProof="0" smtClean="0">
                        <a:latin typeface="Cambria Math" panose="02040503050406030204" pitchFamily="18" charset="0"/>
                      </a:rPr>
                      <m:t>&gt;</m:t>
                    </m:r>
                    <m:sSub>
                      <m:sSubPr>
                        <m:ctrlPr>
                          <a:rPr lang="en-MY" b="0" i="1" noProof="0" smtClean="0">
                            <a:latin typeface="Cambria Math" panose="02040503050406030204" pitchFamily="18" charset="0"/>
                          </a:rPr>
                        </m:ctrlPr>
                      </m:sSubPr>
                      <m:e>
                        <m:r>
                          <a:rPr lang="en-MY" b="0" i="1" noProof="0" smtClean="0">
                            <a:latin typeface="Cambria Math" panose="02040503050406030204" pitchFamily="18" charset="0"/>
                          </a:rPr>
                          <m:t>𝑓</m:t>
                        </m:r>
                      </m:e>
                      <m:sub>
                        <m:r>
                          <m:rPr>
                            <m:sty m:val="p"/>
                          </m:rPr>
                          <a:rPr lang="en-MY" b="0" i="0" noProof="0" smtClean="0">
                            <a:latin typeface="Cambria Math" panose="02040503050406030204" pitchFamily="18" charset="0"/>
                          </a:rPr>
                          <m:t>VHF</m:t>
                        </m:r>
                      </m:sub>
                    </m:sSub>
                  </m:oMath>
                </a14:m>
                <a:endParaRPr lang="en-MY" noProof="0" dirty="0"/>
              </a:p>
              <a:p>
                <a:pPr lvl="1"/>
                <a:r>
                  <a:rPr lang="en-MY" noProof="0" dirty="0"/>
                  <a:t>Basic and small antennas, low sensitivity</a:t>
                </a:r>
              </a:p>
              <a:p>
                <a:pPr lvl="1"/>
                <a:r>
                  <a:rPr lang="en-MY" noProof="0" dirty="0"/>
                  <a:t>Averaged data over large cadence</a:t>
                </a:r>
              </a:p>
              <a:p>
                <a:pPr lvl="1"/>
                <a:r>
                  <a:rPr lang="en-MY" noProof="0" dirty="0"/>
                  <a:t>Minimal statistics</a:t>
                </a:r>
              </a:p>
            </p:txBody>
          </p:sp>
        </mc:Choice>
        <mc:Fallback xmlns="">
          <p:sp>
            <p:nvSpPr>
              <p:cNvPr id="4" name="Content Placeholder 3">
                <a:extLst>
                  <a:ext uri="{FF2B5EF4-FFF2-40B4-BE49-F238E27FC236}">
                    <a16:creationId xmlns:a16="http://schemas.microsoft.com/office/drawing/2014/main" id="{8F766BBB-DD7C-64C9-4F1A-420E708F602C}"/>
                  </a:ext>
                </a:extLst>
              </p:cNvPr>
              <p:cNvSpPr>
                <a:spLocks noGrp="1" noRot="1" noChangeAspect="1" noMove="1" noResize="1" noEditPoints="1" noAdjustHandles="1" noChangeArrowheads="1" noChangeShapeType="1" noTextEdit="1"/>
              </p:cNvSpPr>
              <p:nvPr>
                <p:ph idx="1"/>
              </p:nvPr>
            </p:nvSpPr>
            <p:spPr>
              <a:blipFill>
                <a:blip r:embed="rId3"/>
                <a:stretch>
                  <a:fillRect l="-812" t="-1821"/>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B0A27372-B46E-83B9-8055-5EAEBBDE5679}"/>
              </a:ext>
            </a:extLst>
          </p:cNvPr>
          <p:cNvSpPr>
            <a:spLocks noGrp="1"/>
          </p:cNvSpPr>
          <p:nvPr>
            <p:ph type="sldNum" sz="quarter" idx="12"/>
          </p:nvPr>
        </p:nvSpPr>
        <p:spPr/>
        <p:txBody>
          <a:bodyPr/>
          <a:lstStyle/>
          <a:p>
            <a:fld id="{43EBDDF9-A251-4F18-B37F-31527642E890}" type="slidenum">
              <a:rPr lang="en-MY" noProof="0" smtClean="0"/>
              <a:t>5</a:t>
            </a:fld>
            <a:endParaRPr lang="en-MY" noProof="0" dirty="0"/>
          </a:p>
        </p:txBody>
      </p:sp>
      <p:pic>
        <p:nvPicPr>
          <p:cNvPr id="6" name="Picture 5">
            <a:extLst>
              <a:ext uri="{FF2B5EF4-FFF2-40B4-BE49-F238E27FC236}">
                <a16:creationId xmlns:a16="http://schemas.microsoft.com/office/drawing/2014/main" id="{B9052358-373D-1520-75E3-C94FB186591C}"/>
              </a:ext>
            </a:extLst>
          </p:cNvPr>
          <p:cNvPicPr>
            <a:picLocks noChangeAspect="1"/>
          </p:cNvPicPr>
          <p:nvPr/>
        </p:nvPicPr>
        <p:blipFill>
          <a:blip r:embed="rId4"/>
          <a:srcRect t="23339"/>
          <a:stretch>
            <a:fillRect/>
          </a:stretch>
        </p:blipFill>
        <p:spPr>
          <a:xfrm>
            <a:off x="8418286" y="368545"/>
            <a:ext cx="2935513" cy="3015041"/>
          </a:xfrm>
          <a:prstGeom prst="rect">
            <a:avLst/>
          </a:prstGeom>
        </p:spPr>
      </p:pic>
      <p:pic>
        <p:nvPicPr>
          <p:cNvPr id="7" name="Picture 6">
            <a:extLst>
              <a:ext uri="{FF2B5EF4-FFF2-40B4-BE49-F238E27FC236}">
                <a16:creationId xmlns:a16="http://schemas.microsoft.com/office/drawing/2014/main" id="{7855100B-A85C-EB1F-70A8-12497E241226}"/>
              </a:ext>
            </a:extLst>
          </p:cNvPr>
          <p:cNvPicPr>
            <a:picLocks noChangeAspect="1"/>
          </p:cNvPicPr>
          <p:nvPr/>
        </p:nvPicPr>
        <p:blipFill>
          <a:blip r:embed="rId5"/>
          <a:stretch>
            <a:fillRect/>
          </a:stretch>
        </p:blipFill>
        <p:spPr>
          <a:xfrm>
            <a:off x="6950158" y="3429000"/>
            <a:ext cx="4403642" cy="2750166"/>
          </a:xfrm>
          <a:prstGeom prst="rect">
            <a:avLst/>
          </a:prstGeom>
        </p:spPr>
      </p:pic>
      <p:pic>
        <p:nvPicPr>
          <p:cNvPr id="8" name="Picture 7">
            <a:extLst>
              <a:ext uri="{FF2B5EF4-FFF2-40B4-BE49-F238E27FC236}">
                <a16:creationId xmlns:a16="http://schemas.microsoft.com/office/drawing/2014/main" id="{EA52780C-7338-E271-9CA2-69B9AF630E43}"/>
              </a:ext>
            </a:extLst>
          </p:cNvPr>
          <p:cNvPicPr>
            <a:picLocks noChangeAspect="1"/>
          </p:cNvPicPr>
          <p:nvPr/>
        </p:nvPicPr>
        <p:blipFill>
          <a:blip r:embed="rId6"/>
          <a:stretch>
            <a:fillRect/>
          </a:stretch>
        </p:blipFill>
        <p:spPr>
          <a:xfrm>
            <a:off x="2543521" y="4377830"/>
            <a:ext cx="4378612" cy="1799133"/>
          </a:xfrm>
          <a:prstGeom prst="rect">
            <a:avLst/>
          </a:prstGeom>
        </p:spPr>
      </p:pic>
      <p:sp>
        <p:nvSpPr>
          <p:cNvPr id="9" name="TextBox 8">
            <a:extLst>
              <a:ext uri="{FF2B5EF4-FFF2-40B4-BE49-F238E27FC236}">
                <a16:creationId xmlns:a16="http://schemas.microsoft.com/office/drawing/2014/main" id="{48E105ED-4686-2146-2238-59D055574781}"/>
              </a:ext>
            </a:extLst>
          </p:cNvPr>
          <p:cNvSpPr txBox="1"/>
          <p:nvPr/>
        </p:nvSpPr>
        <p:spPr>
          <a:xfrm>
            <a:off x="838200" y="4085183"/>
            <a:ext cx="1705321" cy="2092881"/>
          </a:xfrm>
          <a:prstGeom prst="rect">
            <a:avLst/>
          </a:prstGeom>
          <a:noFill/>
        </p:spPr>
        <p:txBody>
          <a:bodyPr wrap="square" rtlCol="0">
            <a:spAutoFit/>
          </a:bodyPr>
          <a:lstStyle/>
          <a:p>
            <a:r>
              <a:rPr lang="en-MY" sz="1000" noProof="0" dirty="0"/>
              <a:t>Top right: Simple </a:t>
            </a:r>
            <a:r>
              <a:rPr lang="en-MY" sz="1000" noProof="0" dirty="0" err="1"/>
              <a:t>discone</a:t>
            </a:r>
            <a:r>
              <a:rPr lang="en-MY" sz="1000" noProof="0" dirty="0"/>
              <a:t> antenna used for most of the RFI measurements. Source: Umar+2013. Bottom right: Wide frequency range RFI measurement performed in </a:t>
            </a:r>
            <a:r>
              <a:rPr lang="en-MY" sz="1000" noProof="0" dirty="0" err="1"/>
              <a:t>Jelebu</a:t>
            </a:r>
            <a:r>
              <a:rPr lang="en-MY" sz="1000" noProof="0" dirty="0"/>
              <a:t> up to 4 GHz. Source: Abidin+2021. Bottom left: Narrow band RFI measurement </a:t>
            </a:r>
            <a:r>
              <a:rPr lang="en-MY" sz="1000" noProof="0" dirty="0" err="1"/>
              <a:t>targetting</a:t>
            </a:r>
            <a:r>
              <a:rPr lang="en-MY" sz="1000" noProof="0" dirty="0"/>
              <a:t> the HI line. Source: Zafar+2017.</a:t>
            </a:r>
          </a:p>
        </p:txBody>
      </p:sp>
    </p:spTree>
    <p:extLst>
      <p:ext uri="{BB962C8B-B14F-4D97-AF65-F5344CB8AC3E}">
        <p14:creationId xmlns:p14="http://schemas.microsoft.com/office/powerpoint/2010/main" val="611539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7EF51C-84A0-4204-FA29-70265E71254A}"/>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F1315DF3-714D-3115-3C36-D0C4926E0ADE}"/>
              </a:ext>
            </a:extLst>
          </p:cNvPr>
          <p:cNvSpPr>
            <a:spLocks noGrp="1"/>
          </p:cNvSpPr>
          <p:nvPr>
            <p:ph type="title"/>
          </p:nvPr>
        </p:nvSpPr>
        <p:spPr/>
        <p:txBody>
          <a:bodyPr/>
          <a:lstStyle/>
          <a:p>
            <a:r>
              <a:rPr lang="en-MY" noProof="0" dirty="0"/>
              <a:t>Objective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A9FC2C7-8A41-BC4F-1825-54F86FF31BA5}"/>
                  </a:ext>
                </a:extLst>
              </p:cNvPr>
              <p:cNvSpPr>
                <a:spLocks noGrp="1"/>
              </p:cNvSpPr>
              <p:nvPr>
                <p:ph idx="1"/>
              </p:nvPr>
            </p:nvSpPr>
            <p:spPr>
              <a:xfrm>
                <a:off x="838201" y="1825625"/>
                <a:ext cx="3850757" cy="4351338"/>
              </a:xfrm>
            </p:spPr>
            <p:txBody>
              <a:bodyPr/>
              <a:lstStyle/>
              <a:p>
                <a:r>
                  <a:rPr lang="en-MY" noProof="0" dirty="0"/>
                  <a:t>Investigate RFI in Malaysia with </a:t>
                </a:r>
                <a14:m>
                  <m:oMath xmlns:m="http://schemas.openxmlformats.org/officeDocument/2006/math">
                    <m:r>
                      <a:rPr lang="en-MY" b="0" i="1" noProof="0" smtClean="0">
                        <a:latin typeface="Cambria Math" panose="02040503050406030204" pitchFamily="18" charset="0"/>
                      </a:rPr>
                      <m:t>𝑡</m:t>
                    </m:r>
                  </m:oMath>
                </a14:m>
                <a:endParaRPr lang="en-MY" noProof="0" dirty="0"/>
              </a:p>
              <a:p>
                <a:pPr lvl="1"/>
                <a:r>
                  <a:rPr lang="en-MY" noProof="0" dirty="0"/>
                  <a:t>Location on equator: Wide sky coverage in both hemispheres</a:t>
                </a:r>
              </a:p>
              <a:p>
                <a:pPr lvl="1"/>
                <a:r>
                  <a:rPr lang="en-MY" noProof="0" dirty="0"/>
                  <a:t>Better </a:t>
                </a:r>
                <a:r>
                  <a:rPr lang="en-MY" noProof="0" dirty="0" err="1"/>
                  <a:t>uv</a:t>
                </a:r>
                <a:r>
                  <a:rPr lang="en-MY" noProof="0" dirty="0"/>
                  <a:t>-coverage: Connects EAVN, LBA, even EVN </a:t>
                </a:r>
              </a:p>
              <a:p>
                <a:pPr lvl="1"/>
                <a:r>
                  <a:rPr lang="en-MY" noProof="0" dirty="0"/>
                  <a:t>Regional collaboration: South-East Asian VLBI Network (SEAVN, Sugiyama+2022)</a:t>
                </a:r>
              </a:p>
            </p:txBody>
          </p:sp>
        </mc:Choice>
        <mc:Fallback xmlns="">
          <p:sp>
            <p:nvSpPr>
              <p:cNvPr id="4" name="Content Placeholder 3">
                <a:extLst>
                  <a:ext uri="{FF2B5EF4-FFF2-40B4-BE49-F238E27FC236}">
                    <a16:creationId xmlns:a16="http://schemas.microsoft.com/office/drawing/2014/main" id="{4A9FC2C7-8A41-BC4F-1825-54F86FF31BA5}"/>
                  </a:ext>
                </a:extLst>
              </p:cNvPr>
              <p:cNvSpPr>
                <a:spLocks noGrp="1" noRot="1" noChangeAspect="1" noMove="1" noResize="1" noEditPoints="1" noAdjustHandles="1" noChangeArrowheads="1" noChangeShapeType="1" noTextEdit="1"/>
              </p:cNvSpPr>
              <p:nvPr>
                <p:ph idx="1"/>
              </p:nvPr>
            </p:nvSpPr>
            <p:spPr>
              <a:xfrm>
                <a:off x="838201" y="1825625"/>
                <a:ext cx="3850757" cy="4351338"/>
              </a:xfrm>
              <a:blipFill>
                <a:blip r:embed="rId3"/>
                <a:stretch>
                  <a:fillRect l="-2219" t="-1821" r="-3328"/>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58BB23CD-A280-96B7-C5E6-7E486F383F8C}"/>
              </a:ext>
            </a:extLst>
          </p:cNvPr>
          <p:cNvSpPr>
            <a:spLocks noGrp="1"/>
          </p:cNvSpPr>
          <p:nvPr>
            <p:ph type="sldNum" sz="quarter" idx="12"/>
          </p:nvPr>
        </p:nvSpPr>
        <p:spPr/>
        <p:txBody>
          <a:bodyPr/>
          <a:lstStyle/>
          <a:p>
            <a:fld id="{43EBDDF9-A251-4F18-B37F-31527642E890}" type="slidenum">
              <a:rPr lang="en-MY" noProof="0" smtClean="0"/>
              <a:t>6</a:t>
            </a:fld>
            <a:endParaRPr lang="en-MY" noProof="0" dirty="0"/>
          </a:p>
        </p:txBody>
      </p:sp>
      <p:grpSp>
        <p:nvGrpSpPr>
          <p:cNvPr id="8" name="Group 7">
            <a:extLst>
              <a:ext uri="{FF2B5EF4-FFF2-40B4-BE49-F238E27FC236}">
                <a16:creationId xmlns:a16="http://schemas.microsoft.com/office/drawing/2014/main" id="{E5FD0E0F-2FEF-BC41-4F94-F10CB0CDA101}"/>
              </a:ext>
            </a:extLst>
          </p:cNvPr>
          <p:cNvGrpSpPr/>
          <p:nvPr/>
        </p:nvGrpSpPr>
        <p:grpSpPr>
          <a:xfrm>
            <a:off x="4774323" y="993508"/>
            <a:ext cx="6579476" cy="4870983"/>
            <a:chOff x="4774323" y="1136852"/>
            <a:chExt cx="6579476" cy="4870983"/>
          </a:xfrm>
        </p:grpSpPr>
        <p:pic>
          <p:nvPicPr>
            <p:cNvPr id="6" name="Picture 5">
              <a:extLst>
                <a:ext uri="{FF2B5EF4-FFF2-40B4-BE49-F238E27FC236}">
                  <a16:creationId xmlns:a16="http://schemas.microsoft.com/office/drawing/2014/main" id="{3729DA7F-57C3-7D7A-DCFB-E3E3C3492C33}"/>
                </a:ext>
              </a:extLst>
            </p:cNvPr>
            <p:cNvPicPr>
              <a:picLocks noChangeAspect="1"/>
            </p:cNvPicPr>
            <p:nvPr/>
          </p:nvPicPr>
          <p:blipFill>
            <a:blip r:embed="rId4"/>
            <a:stretch>
              <a:fillRect/>
            </a:stretch>
          </p:blipFill>
          <p:spPr>
            <a:xfrm>
              <a:off x="4774324" y="1136852"/>
              <a:ext cx="6579475" cy="4470873"/>
            </a:xfrm>
            <a:prstGeom prst="rect">
              <a:avLst/>
            </a:prstGeom>
          </p:spPr>
        </p:pic>
        <p:sp>
          <p:nvSpPr>
            <p:cNvPr id="7" name="TextBox 6">
              <a:extLst>
                <a:ext uri="{FF2B5EF4-FFF2-40B4-BE49-F238E27FC236}">
                  <a16:creationId xmlns:a16="http://schemas.microsoft.com/office/drawing/2014/main" id="{93705DA3-71C6-DABD-BD25-E8D68BF39C33}"/>
                </a:ext>
              </a:extLst>
            </p:cNvPr>
            <p:cNvSpPr txBox="1"/>
            <p:nvPr/>
          </p:nvSpPr>
          <p:spPr>
            <a:xfrm>
              <a:off x="4774323" y="5607725"/>
              <a:ext cx="6579475" cy="400110"/>
            </a:xfrm>
            <a:prstGeom prst="rect">
              <a:avLst/>
            </a:prstGeom>
            <a:noFill/>
          </p:spPr>
          <p:txBody>
            <a:bodyPr wrap="square" rtlCol="0">
              <a:spAutoFit/>
            </a:bodyPr>
            <a:lstStyle/>
            <a:p>
              <a:r>
                <a:rPr lang="en-MY" sz="1000" noProof="0" dirty="0"/>
                <a:t>Distribution of telescopes in the tentative Thai National VLBI Array and its position within the prospective South-East Asian VLBI Network, including the </a:t>
              </a:r>
              <a:r>
                <a:rPr lang="en-MY" sz="1000" i="1" noProof="0" dirty="0"/>
                <a:t>upcoming</a:t>
              </a:r>
              <a:r>
                <a:rPr lang="en-MY" sz="1000" noProof="0" dirty="0"/>
                <a:t> telescope in </a:t>
              </a:r>
              <a:r>
                <a:rPr lang="en-MY" sz="1000" noProof="0" dirty="0" err="1"/>
                <a:t>Jelebu</a:t>
              </a:r>
              <a:r>
                <a:rPr lang="en-MY" sz="1000" noProof="0" dirty="0"/>
                <a:t>. Source: Sugiyama+2022.</a:t>
              </a:r>
            </a:p>
          </p:txBody>
        </p:sp>
      </p:grpSp>
    </p:spTree>
    <p:extLst>
      <p:ext uri="{BB962C8B-B14F-4D97-AF65-F5344CB8AC3E}">
        <p14:creationId xmlns:p14="http://schemas.microsoft.com/office/powerpoint/2010/main" val="3254005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334E13-1208-B50B-87CF-B2FB228B8AAC}"/>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C46E3180-DFC7-8A4D-4537-3B276EFDD81F}"/>
              </a:ext>
            </a:extLst>
          </p:cNvPr>
          <p:cNvSpPr>
            <a:spLocks noGrp="1"/>
          </p:cNvSpPr>
          <p:nvPr>
            <p:ph type="title"/>
          </p:nvPr>
        </p:nvSpPr>
        <p:spPr/>
        <p:txBody>
          <a:bodyPr/>
          <a:lstStyle/>
          <a:p>
            <a:r>
              <a:rPr lang="en-MY" noProof="0" dirty="0"/>
              <a:t>Methodology</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AA1F18A6-DF5E-1C9E-6DE5-5D5262B134FF}"/>
                  </a:ext>
                </a:extLst>
              </p:cNvPr>
              <p:cNvSpPr>
                <a:spLocks noGrp="1"/>
              </p:cNvSpPr>
              <p:nvPr>
                <p:ph idx="1"/>
              </p:nvPr>
            </p:nvSpPr>
            <p:spPr>
              <a:xfrm>
                <a:off x="838200" y="1825625"/>
                <a:ext cx="6221819" cy="4351338"/>
              </a:xfrm>
            </p:spPr>
            <p:txBody>
              <a:bodyPr/>
              <a:lstStyle/>
              <a:p>
                <a:r>
                  <a:rPr lang="en-MY" noProof="0" dirty="0"/>
                  <a:t>Antenna: Dual-polarization LPDA</a:t>
                </a:r>
              </a:p>
              <a:p>
                <a:pPr lvl="1"/>
                <a:r>
                  <a:rPr lang="en-MY" noProof="0" dirty="0"/>
                  <a:t>Perpendicular log-periodic antennae</a:t>
                </a:r>
              </a:p>
              <a:p>
                <a:pPr lvl="1"/>
                <a14:m>
                  <m:oMath xmlns:m="http://schemas.openxmlformats.org/officeDocument/2006/math">
                    <m:r>
                      <a:rPr lang="en-MY" b="0" i="1" noProof="0" smtClean="0">
                        <a:latin typeface="Cambria Math" panose="02040503050406030204" pitchFamily="18" charset="0"/>
                      </a:rPr>
                      <m:t>180 </m:t>
                    </m:r>
                    <m:r>
                      <m:rPr>
                        <m:sty m:val="p"/>
                      </m:rPr>
                      <a:rPr lang="en-MY" b="0" i="0" noProof="0" smtClean="0">
                        <a:latin typeface="Cambria Math" panose="02040503050406030204" pitchFamily="18" charset="0"/>
                      </a:rPr>
                      <m:t>cm</m:t>
                    </m:r>
                    <m:r>
                      <a:rPr lang="en-MY" b="0" i="1" noProof="0" smtClean="0">
                        <a:latin typeface="Cambria Math" panose="02040503050406030204" pitchFamily="18" charset="0"/>
                      </a:rPr>
                      <m:t>×202 </m:t>
                    </m:r>
                    <m:r>
                      <m:rPr>
                        <m:sty m:val="p"/>
                      </m:rPr>
                      <a:rPr lang="en-MY" b="0" i="0" noProof="0" smtClean="0">
                        <a:latin typeface="Cambria Math" panose="02040503050406030204" pitchFamily="18" charset="0"/>
                      </a:rPr>
                      <m:t>cm</m:t>
                    </m:r>
                  </m:oMath>
                </a14:m>
                <a:r>
                  <a:rPr lang="en-MY" noProof="0" dirty="0"/>
                  <a:t>, 17 dipoles, 2.5 SWR</a:t>
                </a:r>
              </a:p>
              <a:p>
                <a:r>
                  <a:rPr lang="en-MY" noProof="0" dirty="0"/>
                  <a:t>SA: Liquid Instruments </a:t>
                </a:r>
                <a:r>
                  <a:rPr lang="en-MY" noProof="0" dirty="0" err="1"/>
                  <a:t>Moku:Lab</a:t>
                </a:r>
                <a:endParaRPr lang="en-MY" noProof="0" dirty="0"/>
              </a:p>
              <a:p>
                <a:pPr lvl="1"/>
                <a:r>
                  <a:rPr lang="en-MY" noProof="0" dirty="0"/>
                  <a:t>FPGA-based hardware with low-noise I/O</a:t>
                </a:r>
              </a:p>
              <a:p>
                <a:pPr lvl="1"/>
                <a:r>
                  <a:rPr lang="en-MY" noProof="0" dirty="0"/>
                  <a:t>SA mode between 0 – 250 MHz (</a:t>
                </a:r>
                <a14:m>
                  <m:oMath xmlns:m="http://schemas.openxmlformats.org/officeDocument/2006/math">
                    <m:r>
                      <a:rPr lang="en-MY" b="0" i="1" noProof="0" smtClean="0">
                        <a:latin typeface="Cambria Math" panose="02040503050406030204" pitchFamily="18" charset="0"/>
                      </a:rPr>
                      <m:t>2 </m:t>
                    </m:r>
                    <m:r>
                      <m:rPr>
                        <m:sty m:val="p"/>
                      </m:rPr>
                      <a:rPr lang="en-MY" b="0" i="0" noProof="0" smtClean="0">
                        <a:latin typeface="Cambria Math" panose="02040503050406030204" pitchFamily="18" charset="0"/>
                      </a:rPr>
                      <m:t>dB</m:t>
                    </m:r>
                  </m:oMath>
                </a14:m>
                <a:r>
                  <a:rPr lang="en-MY" noProof="0" dirty="0"/>
                  <a:t> noise factor, </a:t>
                </a:r>
                <a14:m>
                  <m:oMath xmlns:m="http://schemas.openxmlformats.org/officeDocument/2006/math">
                    <m:r>
                      <a:rPr lang="en-MY" b="0" i="1" noProof="0" smtClean="0">
                        <a:latin typeface="Cambria Math" panose="02040503050406030204" pitchFamily="18" charset="0"/>
                      </a:rPr>
                      <m:t>~170 </m:t>
                    </m:r>
                    <m:r>
                      <m:rPr>
                        <m:sty m:val="p"/>
                      </m:rPr>
                      <a:rPr lang="en-MY" b="0" i="0" noProof="0" smtClean="0">
                        <a:latin typeface="Cambria Math" panose="02040503050406030204" pitchFamily="18" charset="0"/>
                      </a:rPr>
                      <m:t>K</m:t>
                    </m:r>
                  </m:oMath>
                </a14:m>
                <a:r>
                  <a:rPr lang="en-MY" noProof="0" dirty="0"/>
                  <a:t>)</a:t>
                </a:r>
              </a:p>
            </p:txBody>
          </p:sp>
        </mc:Choice>
        <mc:Fallback xmlns="">
          <p:sp>
            <p:nvSpPr>
              <p:cNvPr id="4" name="Content Placeholder 3">
                <a:extLst>
                  <a:ext uri="{FF2B5EF4-FFF2-40B4-BE49-F238E27FC236}">
                    <a16:creationId xmlns:a16="http://schemas.microsoft.com/office/drawing/2014/main" id="{AA1F18A6-DF5E-1C9E-6DE5-5D5262B134FF}"/>
                  </a:ext>
                </a:extLst>
              </p:cNvPr>
              <p:cNvSpPr>
                <a:spLocks noGrp="1" noRot="1" noChangeAspect="1" noMove="1" noResize="1" noEditPoints="1" noAdjustHandles="1" noChangeArrowheads="1" noChangeShapeType="1" noTextEdit="1"/>
              </p:cNvSpPr>
              <p:nvPr>
                <p:ph idx="1"/>
              </p:nvPr>
            </p:nvSpPr>
            <p:spPr>
              <a:xfrm>
                <a:off x="838200" y="1825625"/>
                <a:ext cx="6221819" cy="4351338"/>
              </a:xfrm>
              <a:blipFill>
                <a:blip r:embed="rId3"/>
                <a:stretch>
                  <a:fillRect l="-1373" t="-1821"/>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AEB7EF2F-DDF1-52BB-17BC-E16D7F0F05E1}"/>
              </a:ext>
            </a:extLst>
          </p:cNvPr>
          <p:cNvSpPr>
            <a:spLocks noGrp="1"/>
          </p:cNvSpPr>
          <p:nvPr>
            <p:ph type="sldNum" sz="quarter" idx="12"/>
          </p:nvPr>
        </p:nvSpPr>
        <p:spPr/>
        <p:txBody>
          <a:bodyPr/>
          <a:lstStyle/>
          <a:p>
            <a:fld id="{43EBDDF9-A251-4F18-B37F-31527642E890}" type="slidenum">
              <a:rPr lang="en-MY" noProof="0" smtClean="0"/>
              <a:t>7</a:t>
            </a:fld>
            <a:endParaRPr lang="en-MY" noProof="0" dirty="0"/>
          </a:p>
        </p:txBody>
      </p:sp>
      <p:pic>
        <p:nvPicPr>
          <p:cNvPr id="6" name="Picture 5" descr="A antenna on a stand in a grassy area&#10;&#10;AI-generated content may be incorrect.">
            <a:extLst>
              <a:ext uri="{FF2B5EF4-FFF2-40B4-BE49-F238E27FC236}">
                <a16:creationId xmlns:a16="http://schemas.microsoft.com/office/drawing/2014/main" id="{CA7D1D01-E620-9949-E131-676F916AA589}"/>
              </a:ext>
            </a:extLst>
          </p:cNvPr>
          <p:cNvPicPr>
            <a:picLocks noChangeAspect="1"/>
          </p:cNvPicPr>
          <p:nvPr/>
        </p:nvPicPr>
        <p:blipFill>
          <a:blip r:embed="rId4">
            <a:extLst>
              <a:ext uri="{28A0092B-C50C-407E-A947-70E740481C1C}">
                <a14:useLocalDpi xmlns:a14="http://schemas.microsoft.com/office/drawing/2010/main" val="0"/>
              </a:ext>
            </a:extLst>
          </a:blip>
          <a:srcRect l="10536" r="8382"/>
          <a:stretch>
            <a:fillRect/>
          </a:stretch>
        </p:blipFill>
        <p:spPr>
          <a:xfrm>
            <a:off x="7573685" y="365125"/>
            <a:ext cx="3780115" cy="5811839"/>
          </a:xfrm>
          <a:prstGeom prst="rect">
            <a:avLst/>
          </a:prstGeom>
        </p:spPr>
      </p:pic>
      <p:pic>
        <p:nvPicPr>
          <p:cNvPr id="7" name="Picture 4" descr="Moku:Lab Reconfigurable Hardware Platforms - Liquid Instruments | Mouser">
            <a:extLst>
              <a:ext uri="{FF2B5EF4-FFF2-40B4-BE49-F238E27FC236}">
                <a16:creationId xmlns:a16="http://schemas.microsoft.com/office/drawing/2014/main" id="{3A9157ED-7BE5-E810-8ECC-EF1CAA6F3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733" y="4608028"/>
            <a:ext cx="5533588" cy="1568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55CD37E-0BEF-4D63-3F02-095E3672619F}"/>
              </a:ext>
            </a:extLst>
          </p:cNvPr>
          <p:cNvSpPr txBox="1"/>
          <p:nvPr/>
        </p:nvSpPr>
        <p:spPr>
          <a:xfrm>
            <a:off x="838200" y="5161300"/>
            <a:ext cx="1113533" cy="1015663"/>
          </a:xfrm>
          <a:prstGeom prst="rect">
            <a:avLst/>
          </a:prstGeom>
          <a:noFill/>
        </p:spPr>
        <p:txBody>
          <a:bodyPr wrap="square" rtlCol="0">
            <a:spAutoFit/>
          </a:bodyPr>
          <a:lstStyle/>
          <a:p>
            <a:r>
              <a:rPr lang="en-MY" sz="1000" noProof="0" dirty="0"/>
              <a:t>Right: LPDA used for RFI measurements. </a:t>
            </a:r>
            <a:br>
              <a:rPr lang="en-MY" sz="1000" noProof="0" dirty="0"/>
            </a:br>
            <a:r>
              <a:rPr lang="en-MY" sz="1000" noProof="0" dirty="0"/>
              <a:t>Left: Liquid Instruments </a:t>
            </a:r>
            <a:r>
              <a:rPr lang="en-MY" sz="1000" noProof="0" dirty="0" err="1"/>
              <a:t>Moku:Lab</a:t>
            </a:r>
            <a:r>
              <a:rPr lang="en-MY" sz="1000" noProof="0" dirty="0"/>
              <a:t>. </a:t>
            </a:r>
          </a:p>
        </p:txBody>
      </p:sp>
    </p:spTree>
    <p:extLst>
      <p:ext uri="{BB962C8B-B14F-4D97-AF65-F5344CB8AC3E}">
        <p14:creationId xmlns:p14="http://schemas.microsoft.com/office/powerpoint/2010/main" val="391135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CA13D7-3787-0D2B-5844-CD17A9BF5D5F}"/>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1AF8B63D-FD69-55A0-639B-1820E61D206C}"/>
              </a:ext>
            </a:extLst>
          </p:cNvPr>
          <p:cNvSpPr>
            <a:spLocks noGrp="1"/>
          </p:cNvSpPr>
          <p:nvPr>
            <p:ph type="title"/>
          </p:nvPr>
        </p:nvSpPr>
        <p:spPr/>
        <p:txBody>
          <a:bodyPr/>
          <a:lstStyle/>
          <a:p>
            <a:r>
              <a:rPr lang="en-MY" noProof="0" dirty="0"/>
              <a:t>Methodology</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F4D65C1-9C21-A310-1256-1DCC030AD8C2}"/>
                  </a:ext>
                </a:extLst>
              </p:cNvPr>
              <p:cNvSpPr>
                <a:spLocks noGrp="1"/>
              </p:cNvSpPr>
              <p:nvPr>
                <p:ph idx="1"/>
              </p:nvPr>
            </p:nvSpPr>
            <p:spPr>
              <a:xfrm>
                <a:off x="838200" y="1825625"/>
                <a:ext cx="4052777" cy="4351338"/>
              </a:xfrm>
            </p:spPr>
            <p:txBody>
              <a:bodyPr/>
              <a:lstStyle/>
              <a:p>
                <a:r>
                  <a:rPr lang="en-MY" noProof="0" dirty="0"/>
                  <a:t>Locations:</a:t>
                </a:r>
              </a:p>
              <a:p>
                <a:pPr lvl="1"/>
                <a:r>
                  <a:rPr lang="en-MY" b="1" noProof="0" dirty="0" err="1"/>
                  <a:t>U</a:t>
                </a:r>
                <a:r>
                  <a:rPr lang="en-MY" noProof="0" dirty="0" err="1"/>
                  <a:t>niversiti</a:t>
                </a:r>
                <a:r>
                  <a:rPr lang="en-MY" noProof="0" dirty="0"/>
                  <a:t> </a:t>
                </a:r>
                <a:r>
                  <a:rPr lang="en-MY" b="1" noProof="0" dirty="0"/>
                  <a:t>M</a:t>
                </a:r>
                <a:r>
                  <a:rPr lang="en-MY" noProof="0" dirty="0"/>
                  <a:t>alaya: High population density (</a:t>
                </a:r>
                <a14:m>
                  <m:oMath xmlns:m="http://schemas.openxmlformats.org/officeDocument/2006/math">
                    <m:r>
                      <a:rPr lang="en-MY" b="0" i="1" noProof="0" smtClean="0">
                        <a:latin typeface="Cambria Math" panose="02040503050406030204" pitchFamily="18" charset="0"/>
                      </a:rPr>
                      <m:t>8235 </m:t>
                    </m:r>
                    <m:sSup>
                      <m:sSupPr>
                        <m:ctrlPr>
                          <a:rPr lang="en-MY" b="0" i="1" noProof="0" smtClean="0">
                            <a:latin typeface="Cambria Math" panose="02040503050406030204" pitchFamily="18" charset="0"/>
                          </a:rPr>
                        </m:ctrlPr>
                      </m:sSupPr>
                      <m:e>
                        <m:r>
                          <m:rPr>
                            <m:sty m:val="p"/>
                          </m:rPr>
                          <a:rPr lang="en-MY" b="0" i="0" noProof="0" smtClean="0">
                            <a:latin typeface="Cambria Math" panose="02040503050406030204" pitchFamily="18" charset="0"/>
                          </a:rPr>
                          <m:t>km</m:t>
                        </m:r>
                      </m:e>
                      <m:sup>
                        <m:r>
                          <a:rPr lang="en-MY" b="0" i="1" noProof="0" smtClean="0">
                            <a:latin typeface="Cambria Math" panose="02040503050406030204" pitchFamily="18" charset="0"/>
                          </a:rPr>
                          <m:t>−2</m:t>
                        </m:r>
                      </m:sup>
                    </m:sSup>
                  </m:oMath>
                </a14:m>
                <a:r>
                  <a:rPr lang="en-MY" noProof="0" dirty="0"/>
                  <a:t>), urban area as reference</a:t>
                </a:r>
              </a:p>
              <a:p>
                <a:pPr lvl="1"/>
                <a:r>
                  <a:rPr lang="en-MY" b="1" noProof="0" dirty="0" err="1"/>
                  <a:t>G</a:t>
                </a:r>
                <a:r>
                  <a:rPr lang="en-MY" noProof="0" dirty="0" err="1"/>
                  <a:t>lami</a:t>
                </a:r>
                <a:r>
                  <a:rPr lang="en-MY" noProof="0" dirty="0"/>
                  <a:t> </a:t>
                </a:r>
                <a:r>
                  <a:rPr lang="en-MY" b="1" noProof="0" dirty="0"/>
                  <a:t>L</a:t>
                </a:r>
                <a:r>
                  <a:rPr lang="en-MY" noProof="0" dirty="0"/>
                  <a:t>emi: RNZ candidate (</a:t>
                </a:r>
                <a14:m>
                  <m:oMath xmlns:m="http://schemas.openxmlformats.org/officeDocument/2006/math">
                    <m:r>
                      <a:rPr lang="en-MY" b="0" i="1" noProof="0" smtClean="0">
                        <a:latin typeface="Cambria Math" panose="02040503050406030204" pitchFamily="18" charset="0"/>
                      </a:rPr>
                      <m:t>35 </m:t>
                    </m:r>
                    <m:sSup>
                      <m:sSupPr>
                        <m:ctrlPr>
                          <a:rPr lang="en-MY" b="0" i="1" noProof="0" smtClean="0">
                            <a:latin typeface="Cambria Math" panose="02040503050406030204" pitchFamily="18" charset="0"/>
                          </a:rPr>
                        </m:ctrlPr>
                      </m:sSupPr>
                      <m:e>
                        <m:r>
                          <m:rPr>
                            <m:sty m:val="p"/>
                          </m:rPr>
                          <a:rPr lang="en-MY" b="0" i="0" noProof="0" smtClean="0">
                            <a:latin typeface="Cambria Math" panose="02040503050406030204" pitchFamily="18" charset="0"/>
                          </a:rPr>
                          <m:t>km</m:t>
                        </m:r>
                      </m:e>
                      <m:sup>
                        <m:r>
                          <a:rPr lang="en-MY" b="0" i="1" noProof="0" smtClean="0">
                            <a:latin typeface="Cambria Math" panose="02040503050406030204" pitchFamily="18" charset="0"/>
                          </a:rPr>
                          <m:t>−2</m:t>
                        </m:r>
                      </m:sup>
                    </m:sSup>
                  </m:oMath>
                </a14:m>
                <a:r>
                  <a:rPr lang="en-MY" noProof="0" dirty="0"/>
                  <a:t>), shielding from surrounding hills</a:t>
                </a:r>
              </a:p>
              <a:p>
                <a:r>
                  <a:rPr lang="en-MY" noProof="0" dirty="0"/>
                  <a:t>Cadence: ~ 0.3 second</a:t>
                </a:r>
              </a:p>
              <a:p>
                <a:r>
                  <a:rPr lang="en-MY" noProof="0" dirty="0"/>
                  <a:t>Total time: ~ 1 day</a:t>
                </a:r>
              </a:p>
            </p:txBody>
          </p:sp>
        </mc:Choice>
        <mc:Fallback xmlns="">
          <p:sp>
            <p:nvSpPr>
              <p:cNvPr id="4" name="Content Placeholder 3">
                <a:extLst>
                  <a:ext uri="{FF2B5EF4-FFF2-40B4-BE49-F238E27FC236}">
                    <a16:creationId xmlns:a16="http://schemas.microsoft.com/office/drawing/2014/main" id="{2F4D65C1-9C21-A310-1256-1DCC030AD8C2}"/>
                  </a:ext>
                </a:extLst>
              </p:cNvPr>
              <p:cNvSpPr>
                <a:spLocks noGrp="1" noRot="1" noChangeAspect="1" noMove="1" noResize="1" noEditPoints="1" noAdjustHandles="1" noChangeArrowheads="1" noChangeShapeType="1" noTextEdit="1"/>
              </p:cNvSpPr>
              <p:nvPr>
                <p:ph idx="1"/>
              </p:nvPr>
            </p:nvSpPr>
            <p:spPr>
              <a:xfrm>
                <a:off x="838200" y="1825625"/>
                <a:ext cx="4052777" cy="4351338"/>
              </a:xfrm>
              <a:blipFill>
                <a:blip r:embed="rId3"/>
                <a:stretch>
                  <a:fillRect l="-2108" t="-1821"/>
                </a:stretch>
              </a:blipFill>
            </p:spPr>
            <p:txBody>
              <a:bodyPr/>
              <a:lstStyle/>
              <a:p>
                <a:r>
                  <a:rPr lang="en-MY">
                    <a:noFill/>
                  </a:rPr>
                  <a:t> </a:t>
                </a:r>
              </a:p>
            </p:txBody>
          </p:sp>
        </mc:Fallback>
      </mc:AlternateContent>
      <p:sp>
        <p:nvSpPr>
          <p:cNvPr id="5" name="Slide Number Placeholder 4">
            <a:extLst>
              <a:ext uri="{FF2B5EF4-FFF2-40B4-BE49-F238E27FC236}">
                <a16:creationId xmlns:a16="http://schemas.microsoft.com/office/drawing/2014/main" id="{EA5A01DC-0DA2-000A-356B-3BBE84EC2E5B}"/>
              </a:ext>
            </a:extLst>
          </p:cNvPr>
          <p:cNvSpPr>
            <a:spLocks noGrp="1"/>
          </p:cNvSpPr>
          <p:nvPr>
            <p:ph type="sldNum" sz="quarter" idx="12"/>
          </p:nvPr>
        </p:nvSpPr>
        <p:spPr/>
        <p:txBody>
          <a:bodyPr/>
          <a:lstStyle/>
          <a:p>
            <a:fld id="{43EBDDF9-A251-4F18-B37F-31527642E890}" type="slidenum">
              <a:rPr lang="en-MY" noProof="0" smtClean="0"/>
              <a:t>8</a:t>
            </a:fld>
            <a:endParaRPr lang="en-MY" noProof="0" dirty="0"/>
          </a:p>
        </p:txBody>
      </p:sp>
      <p:pic>
        <p:nvPicPr>
          <p:cNvPr id="6" name="Picture 5">
            <a:extLst>
              <a:ext uri="{FF2B5EF4-FFF2-40B4-BE49-F238E27FC236}">
                <a16:creationId xmlns:a16="http://schemas.microsoft.com/office/drawing/2014/main" id="{55F7EE7E-79A7-D28B-7063-0574CC03B245}"/>
              </a:ext>
            </a:extLst>
          </p:cNvPr>
          <p:cNvPicPr>
            <a:picLocks noChangeAspect="1"/>
          </p:cNvPicPr>
          <p:nvPr/>
        </p:nvPicPr>
        <p:blipFill>
          <a:blip r:embed="rId4"/>
          <a:stretch>
            <a:fillRect/>
          </a:stretch>
        </p:blipFill>
        <p:spPr>
          <a:xfrm>
            <a:off x="5022642" y="1134681"/>
            <a:ext cx="6331158" cy="4588637"/>
          </a:xfrm>
          <a:prstGeom prst="rect">
            <a:avLst/>
          </a:prstGeom>
        </p:spPr>
      </p:pic>
      <p:pic>
        <p:nvPicPr>
          <p:cNvPr id="8" name="Picture 7">
            <a:extLst>
              <a:ext uri="{FF2B5EF4-FFF2-40B4-BE49-F238E27FC236}">
                <a16:creationId xmlns:a16="http://schemas.microsoft.com/office/drawing/2014/main" id="{C2B1D499-5AD9-6B06-3C4C-3FD10E9C8008}"/>
              </a:ext>
            </a:extLst>
          </p:cNvPr>
          <p:cNvPicPr>
            <a:picLocks noChangeAspect="1"/>
          </p:cNvPicPr>
          <p:nvPr/>
        </p:nvPicPr>
        <p:blipFill>
          <a:blip r:embed="rId5"/>
          <a:stretch>
            <a:fillRect/>
          </a:stretch>
        </p:blipFill>
        <p:spPr>
          <a:xfrm>
            <a:off x="5301453" y="2062061"/>
            <a:ext cx="5765446" cy="2733878"/>
          </a:xfrm>
          <a:prstGeom prst="rect">
            <a:avLst/>
          </a:prstGeom>
          <a:ln w="38100">
            <a:solidFill>
              <a:schemeClr val="tx1"/>
            </a:solidFill>
          </a:ln>
        </p:spPr>
      </p:pic>
      <p:sp>
        <p:nvSpPr>
          <p:cNvPr id="9" name="TextBox 8">
            <a:extLst>
              <a:ext uri="{FF2B5EF4-FFF2-40B4-BE49-F238E27FC236}">
                <a16:creationId xmlns:a16="http://schemas.microsoft.com/office/drawing/2014/main" id="{2119A14C-38E2-0676-3320-3E3334A1A2F9}"/>
              </a:ext>
            </a:extLst>
          </p:cNvPr>
          <p:cNvSpPr txBox="1"/>
          <p:nvPr/>
        </p:nvSpPr>
        <p:spPr>
          <a:xfrm>
            <a:off x="5022642" y="5723318"/>
            <a:ext cx="6331158" cy="246221"/>
          </a:xfrm>
          <a:prstGeom prst="rect">
            <a:avLst/>
          </a:prstGeom>
          <a:noFill/>
        </p:spPr>
        <p:txBody>
          <a:bodyPr wrap="square" rtlCol="0">
            <a:spAutoFit/>
          </a:bodyPr>
          <a:lstStyle/>
          <a:p>
            <a:pPr algn="ctr"/>
            <a:r>
              <a:rPr lang="en-MY" sz="1000" noProof="0" dirty="0"/>
              <a:t>Location of the two RFI monitoring sites</a:t>
            </a:r>
          </a:p>
        </p:txBody>
      </p:sp>
    </p:spTree>
    <p:extLst>
      <p:ext uri="{BB962C8B-B14F-4D97-AF65-F5344CB8AC3E}">
        <p14:creationId xmlns:p14="http://schemas.microsoft.com/office/powerpoint/2010/main" val="409334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04060F-FA2D-6A25-23D2-B05AAA29473E}"/>
              </a:ext>
            </a:extLst>
          </p:cNvPr>
          <p:cNvSpPr>
            <a:spLocks noGrp="1"/>
          </p:cNvSpPr>
          <p:nvPr>
            <p:ph type="ftr" sz="quarter" idx="11"/>
          </p:nvPr>
        </p:nvSpPr>
        <p:spPr/>
        <p:txBody>
          <a:bodyPr/>
          <a:lstStyle/>
          <a:p>
            <a:endParaRPr lang="en-MY" noProof="0" dirty="0"/>
          </a:p>
        </p:txBody>
      </p:sp>
      <p:sp>
        <p:nvSpPr>
          <p:cNvPr id="3" name="Title 2">
            <a:extLst>
              <a:ext uri="{FF2B5EF4-FFF2-40B4-BE49-F238E27FC236}">
                <a16:creationId xmlns:a16="http://schemas.microsoft.com/office/drawing/2014/main" id="{9DA14CB7-0550-28BD-8691-109A6E38FFF0}"/>
              </a:ext>
            </a:extLst>
          </p:cNvPr>
          <p:cNvSpPr>
            <a:spLocks noGrp="1"/>
          </p:cNvSpPr>
          <p:nvPr>
            <p:ph type="title"/>
          </p:nvPr>
        </p:nvSpPr>
        <p:spPr/>
        <p:txBody>
          <a:bodyPr/>
          <a:lstStyle/>
          <a:p>
            <a:r>
              <a:rPr lang="en-MY" noProof="0" dirty="0"/>
              <a:t>Methodology</a:t>
            </a:r>
          </a:p>
        </p:txBody>
      </p:sp>
      <p:sp>
        <p:nvSpPr>
          <p:cNvPr id="5" name="Slide Number Placeholder 4">
            <a:extLst>
              <a:ext uri="{FF2B5EF4-FFF2-40B4-BE49-F238E27FC236}">
                <a16:creationId xmlns:a16="http://schemas.microsoft.com/office/drawing/2014/main" id="{77B4F635-8D36-633E-D17F-FBF50A93A578}"/>
              </a:ext>
            </a:extLst>
          </p:cNvPr>
          <p:cNvSpPr>
            <a:spLocks noGrp="1"/>
          </p:cNvSpPr>
          <p:nvPr>
            <p:ph type="sldNum" sz="quarter" idx="12"/>
          </p:nvPr>
        </p:nvSpPr>
        <p:spPr/>
        <p:txBody>
          <a:bodyPr/>
          <a:lstStyle/>
          <a:p>
            <a:fld id="{43EBDDF9-A251-4F18-B37F-31527642E890}" type="slidenum">
              <a:rPr lang="en-MY" noProof="0" smtClean="0"/>
              <a:t>9</a:t>
            </a:fld>
            <a:endParaRPr lang="en-MY" noProof="0" dirty="0"/>
          </a:p>
        </p:txBody>
      </p:sp>
      <p:pic>
        <p:nvPicPr>
          <p:cNvPr id="6" name="Picture 5" descr="A person sitting at a desk with a computer&#10;&#10;AI-generated content may be incorrect.">
            <a:extLst>
              <a:ext uri="{FF2B5EF4-FFF2-40B4-BE49-F238E27FC236}">
                <a16:creationId xmlns:a16="http://schemas.microsoft.com/office/drawing/2014/main" id="{6D0B13D9-7110-55AE-82F1-4B2450881D73}"/>
              </a:ext>
            </a:extLst>
          </p:cNvPr>
          <p:cNvPicPr>
            <a:picLocks noChangeAspect="1"/>
          </p:cNvPicPr>
          <p:nvPr/>
        </p:nvPicPr>
        <p:blipFill>
          <a:blip r:embed="rId3">
            <a:extLst>
              <a:ext uri="{28A0092B-C50C-407E-A947-70E740481C1C}">
                <a14:useLocalDpi xmlns:a14="http://schemas.microsoft.com/office/drawing/2010/main" val="0"/>
              </a:ext>
            </a:extLst>
          </a:blip>
          <a:srcRect l="13257" t="15491" r="19036" b="19560"/>
          <a:stretch>
            <a:fillRect/>
          </a:stretch>
        </p:blipFill>
        <p:spPr>
          <a:xfrm>
            <a:off x="4009597" y="2303967"/>
            <a:ext cx="4339028" cy="3121694"/>
          </a:xfrm>
          <a:prstGeom prst="rect">
            <a:avLst/>
          </a:prstGeom>
        </p:spPr>
      </p:pic>
      <p:pic>
        <p:nvPicPr>
          <p:cNvPr id="7" name="Picture 6" descr="A group of people standing on a metal railing&#10;&#10;AI-generated content may be incorrect.">
            <a:extLst>
              <a:ext uri="{FF2B5EF4-FFF2-40B4-BE49-F238E27FC236}">
                <a16:creationId xmlns:a16="http://schemas.microsoft.com/office/drawing/2014/main" id="{4D5BC059-ECB3-383E-B238-8639C5A060B9}"/>
              </a:ext>
            </a:extLst>
          </p:cNvPr>
          <p:cNvPicPr>
            <a:picLocks noChangeAspect="1"/>
          </p:cNvPicPr>
          <p:nvPr/>
        </p:nvPicPr>
        <p:blipFill>
          <a:blip r:embed="rId4">
            <a:extLst>
              <a:ext uri="{28A0092B-C50C-407E-A947-70E740481C1C}">
                <a14:useLocalDpi xmlns:a14="http://schemas.microsoft.com/office/drawing/2010/main" val="0"/>
              </a:ext>
            </a:extLst>
          </a:blip>
          <a:srcRect l="24493" t="34519" r="12852"/>
          <a:stretch>
            <a:fillRect/>
          </a:stretch>
        </p:blipFill>
        <p:spPr>
          <a:xfrm>
            <a:off x="835056" y="1819638"/>
            <a:ext cx="3107843" cy="4330654"/>
          </a:xfrm>
          <a:prstGeom prst="rect">
            <a:avLst/>
          </a:prstGeom>
        </p:spPr>
      </p:pic>
      <p:pic>
        <p:nvPicPr>
          <p:cNvPr id="8" name="Picture 7" descr="A person standing in a grass field with a telescope&#10;&#10;AI-generated content may be incorrect.">
            <a:extLst>
              <a:ext uri="{FF2B5EF4-FFF2-40B4-BE49-F238E27FC236}">
                <a16:creationId xmlns:a16="http://schemas.microsoft.com/office/drawing/2014/main" id="{B5E822A7-8042-6293-A7A8-C6058D929ABB}"/>
              </a:ext>
            </a:extLst>
          </p:cNvPr>
          <p:cNvPicPr>
            <a:picLocks noChangeAspect="1"/>
          </p:cNvPicPr>
          <p:nvPr/>
        </p:nvPicPr>
        <p:blipFill>
          <a:blip r:embed="rId5">
            <a:extLst>
              <a:ext uri="{28A0092B-C50C-407E-A947-70E740481C1C}">
                <a14:useLocalDpi xmlns:a14="http://schemas.microsoft.com/office/drawing/2010/main" val="0"/>
              </a:ext>
            </a:extLst>
          </a:blip>
          <a:srcRect l="10417" r="35666"/>
          <a:stretch>
            <a:fillRect/>
          </a:stretch>
        </p:blipFill>
        <p:spPr>
          <a:xfrm>
            <a:off x="8427779" y="812165"/>
            <a:ext cx="2926021" cy="3052649"/>
          </a:xfrm>
          <a:prstGeom prst="rect">
            <a:avLst/>
          </a:prstGeom>
        </p:spPr>
      </p:pic>
      <p:pic>
        <p:nvPicPr>
          <p:cNvPr id="9" name="Picture 8" descr="A computer on a desk&#10;&#10;AI-generated content may be incorrect.">
            <a:extLst>
              <a:ext uri="{FF2B5EF4-FFF2-40B4-BE49-F238E27FC236}">
                <a16:creationId xmlns:a16="http://schemas.microsoft.com/office/drawing/2014/main" id="{E1262BDC-D4AA-50E1-8219-590FA74BA406}"/>
              </a:ext>
            </a:extLst>
          </p:cNvPr>
          <p:cNvPicPr>
            <a:picLocks noChangeAspect="1"/>
          </p:cNvPicPr>
          <p:nvPr/>
        </p:nvPicPr>
        <p:blipFill>
          <a:blip r:embed="rId6">
            <a:extLst>
              <a:ext uri="{28A0092B-C50C-407E-A947-70E740481C1C}">
                <a14:useLocalDpi xmlns:a14="http://schemas.microsoft.com/office/drawing/2010/main" val="0"/>
              </a:ext>
            </a:extLst>
          </a:blip>
          <a:srcRect l="18088" t="10200" r="3786" b="11674"/>
          <a:stretch>
            <a:fillRect/>
          </a:stretch>
        </p:blipFill>
        <p:spPr>
          <a:xfrm>
            <a:off x="8421551" y="3948747"/>
            <a:ext cx="2935393" cy="2201545"/>
          </a:xfrm>
          <a:prstGeom prst="rect">
            <a:avLst/>
          </a:prstGeom>
        </p:spPr>
      </p:pic>
      <p:sp>
        <p:nvSpPr>
          <p:cNvPr id="10" name="TextBox 9">
            <a:extLst>
              <a:ext uri="{FF2B5EF4-FFF2-40B4-BE49-F238E27FC236}">
                <a16:creationId xmlns:a16="http://schemas.microsoft.com/office/drawing/2014/main" id="{F799270C-41FD-5D8E-CB51-2944DCE8A69C}"/>
              </a:ext>
            </a:extLst>
          </p:cNvPr>
          <p:cNvSpPr txBox="1"/>
          <p:nvPr/>
        </p:nvSpPr>
        <p:spPr>
          <a:xfrm>
            <a:off x="4009597" y="5508608"/>
            <a:ext cx="4339028" cy="246221"/>
          </a:xfrm>
          <a:prstGeom prst="rect">
            <a:avLst/>
          </a:prstGeom>
          <a:noFill/>
        </p:spPr>
        <p:txBody>
          <a:bodyPr wrap="square" rtlCol="0">
            <a:spAutoFit/>
          </a:bodyPr>
          <a:lstStyle/>
          <a:p>
            <a:pPr algn="ctr"/>
            <a:r>
              <a:rPr lang="en-MY" sz="1000" noProof="0" dirty="0"/>
              <a:t>Photos during the UM and GL RFI monitoring sessions.</a:t>
            </a:r>
          </a:p>
        </p:txBody>
      </p:sp>
    </p:spTree>
    <p:extLst>
      <p:ext uri="{BB962C8B-B14F-4D97-AF65-F5344CB8AC3E}">
        <p14:creationId xmlns:p14="http://schemas.microsoft.com/office/powerpoint/2010/main" val="3959272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52348</TotalTime>
  <Words>3208</Words>
  <Application>Microsoft Office PowerPoint</Application>
  <PresentationFormat>Widescreen</PresentationFormat>
  <Paragraphs>399</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Avenir Next LT Pro</vt:lpstr>
      <vt:lpstr>Calibri</vt:lpstr>
      <vt:lpstr>Cambria Math</vt:lpstr>
      <vt:lpstr>Office Theme</vt:lpstr>
      <vt:lpstr>Temporal Variability in Low-Frequency Radio Interference: Insight from High-Cadence Monitoring at a Candidate Radio Notification Zone in Malaysia</vt:lpstr>
      <vt:lpstr>PowerPoint Presentation</vt:lpstr>
      <vt:lpstr>Malaysia RFI Review</vt:lpstr>
      <vt:lpstr>Malaysia RFI Review</vt:lpstr>
      <vt:lpstr>Malaysia RFI Review</vt:lpstr>
      <vt:lpstr>Objective</vt:lpstr>
      <vt:lpstr>Methodology</vt:lpstr>
      <vt:lpstr>Methodology</vt:lpstr>
      <vt:lpstr>Methodology</vt:lpstr>
      <vt:lpstr>Methodology</vt:lpstr>
      <vt:lpstr>Results</vt:lpstr>
      <vt:lpstr>Discussion</vt:lpstr>
      <vt:lpstr>Discussion</vt:lpstr>
      <vt:lpstr>Discussion</vt:lpstr>
      <vt:lpstr>Discussion</vt:lpstr>
      <vt:lpstr>Discussion</vt:lpstr>
      <vt:lpstr>Summary</vt:lpstr>
      <vt:lpstr>Appendix</vt:lpstr>
      <vt:lpstr>Appendix A:  Low-f Astronomy</vt:lpstr>
      <vt:lpstr>Appendix A: Low-f Astronomy</vt:lpstr>
      <vt:lpstr>Appendix B: SK Statistics</vt:lpstr>
      <vt:lpstr>Appendix C: Harmonics + Intermodulation and Multipath Propagation</vt:lpstr>
      <vt:lpstr>Appendix D: Skywave Propagation</vt:lpstr>
      <vt:lpstr>Appendix E: RFI Mitigation Methods</vt:lpstr>
      <vt:lpstr>Appendix E: RFI Mitigation Methods</vt:lpstr>
      <vt:lpstr>Appendix F: RFI Monitoring Project</vt:lpstr>
      <vt:lpstr>Appendix X: Water Masers in RCW142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AFFAN ADLY BIN NAZRI</dc:creator>
  <cp:lastModifiedBy>Affan Adly Nazri</cp:lastModifiedBy>
  <cp:revision>311</cp:revision>
  <dcterms:created xsi:type="dcterms:W3CDTF">2022-08-08T03:15:42Z</dcterms:created>
  <dcterms:modified xsi:type="dcterms:W3CDTF">2025-10-22T01:57:50Z</dcterms:modified>
</cp:coreProperties>
</file>